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0" r:id="rId3"/>
    <p:sldId id="257" r:id="rId4"/>
    <p:sldId id="258" r:id="rId5"/>
    <p:sldId id="357" r:id="rId6"/>
    <p:sldId id="280" r:id="rId7"/>
    <p:sldId id="279" r:id="rId8"/>
    <p:sldId id="316" r:id="rId9"/>
    <p:sldId id="305" r:id="rId10"/>
    <p:sldId id="336" r:id="rId11"/>
    <p:sldId id="318" r:id="rId12"/>
    <p:sldId id="259" r:id="rId13"/>
    <p:sldId id="286" r:id="rId14"/>
    <p:sldId id="287" r:id="rId15"/>
    <p:sldId id="291" r:id="rId16"/>
    <p:sldId id="260" r:id="rId17"/>
    <p:sldId id="281" r:id="rId18"/>
    <p:sldId id="282" r:id="rId19"/>
    <p:sldId id="289" r:id="rId20"/>
    <p:sldId id="337" r:id="rId21"/>
    <p:sldId id="322" r:id="rId22"/>
    <p:sldId id="325" r:id="rId23"/>
    <p:sldId id="332" r:id="rId24"/>
    <p:sldId id="338" r:id="rId25"/>
    <p:sldId id="331" r:id="rId26"/>
    <p:sldId id="320" r:id="rId27"/>
    <p:sldId id="326" r:id="rId28"/>
    <p:sldId id="323" r:id="rId29"/>
    <p:sldId id="324" r:id="rId30"/>
    <p:sldId id="327" r:id="rId31"/>
    <p:sldId id="328" r:id="rId32"/>
    <p:sldId id="329" r:id="rId33"/>
    <p:sldId id="333" r:id="rId34"/>
    <p:sldId id="296" r:id="rId35"/>
    <p:sldId id="340" r:id="rId36"/>
    <p:sldId id="294" r:id="rId37"/>
    <p:sldId id="341" r:id="rId38"/>
    <p:sldId id="339" r:id="rId39"/>
    <p:sldId id="300" r:id="rId40"/>
    <p:sldId id="345" r:id="rId41"/>
    <p:sldId id="295" r:id="rId42"/>
    <p:sldId id="301" r:id="rId43"/>
    <p:sldId id="302" r:id="rId44"/>
    <p:sldId id="303" r:id="rId45"/>
    <p:sldId id="304" r:id="rId46"/>
    <p:sldId id="293" r:id="rId47"/>
    <p:sldId id="358" r:id="rId48"/>
    <p:sldId id="307" r:id="rId49"/>
    <p:sldId id="352" r:id="rId50"/>
    <p:sldId id="309" r:id="rId51"/>
    <p:sldId id="349" r:id="rId52"/>
    <p:sldId id="308" r:id="rId53"/>
    <p:sldId id="350" r:id="rId54"/>
    <p:sldId id="351" r:id="rId55"/>
    <p:sldId id="353" r:id="rId56"/>
    <p:sldId id="310" r:id="rId57"/>
    <p:sldId id="334" r:id="rId58"/>
    <p:sldId id="348" r:id="rId59"/>
    <p:sldId id="343" r:id="rId60"/>
    <p:sldId id="344" r:id="rId61"/>
    <p:sldId id="346" r:id="rId62"/>
    <p:sldId id="347" r:id="rId63"/>
    <p:sldId id="297" r:id="rId64"/>
    <p:sldId id="298" r:id="rId65"/>
    <p:sldId id="299" r:id="rId66"/>
    <p:sldId id="335" r:id="rId67"/>
    <p:sldId id="361" r:id="rId68"/>
    <p:sldId id="284" r:id="rId69"/>
    <p:sldId id="262" r:id="rId70"/>
    <p:sldId id="264" r:id="rId71"/>
    <p:sldId id="265" r:id="rId72"/>
    <p:sldId id="267" r:id="rId73"/>
    <p:sldId id="272" r:id="rId74"/>
    <p:sldId id="342" r:id="rId75"/>
    <p:sldId id="273" r:id="rId76"/>
    <p:sldId id="359" r:id="rId7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F689-BFD1-FB12-52C3-145EB0782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F4203-6287-3FC8-67F7-8D909854A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192D-BA11-1E43-7EDA-84263044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D000-E2FE-22AC-89B9-2EAC0B4A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2563-398B-EC62-71A9-EE6ED931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29D-F594-BFD7-0F47-19C7DCE7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D25F0-F230-9CEA-AD44-80EE9456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3F0C-E31B-51DA-0C80-23731782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9FCA-0435-C101-E8B4-425907C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2909-46AB-F944-53D8-2DD444F5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69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8CFCC-448D-27BE-ADC7-A83955527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788A5-0E6D-65B7-7885-0915B7CF5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60B37-77DE-0B53-3AAC-48BC0CBF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0614-2779-C6C5-6D4D-BEA1BA95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F2952-17FC-AB98-50C3-D4947557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99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4CCB-C9F9-B1B0-A4A3-8A7BC2B1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84AC-4784-9B4E-614D-235B311E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2079-DC38-8AD0-B284-70F4DE40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CB95D-792F-81E2-7D81-95741BD1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C597-EBB2-BF6A-451C-1EF61724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46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5C2C-0FEA-341D-69DA-96B247E9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CF98F-4082-1BA9-FE70-87859E15D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AC126-DF69-4B3F-3BB7-920BCFB6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5E7AC-4281-A6E1-D5EB-D57956AB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7125C-3CB2-1E31-F522-B2AC8FFE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44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8029-A7A9-F8CF-EF31-6E5AA38E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4F65-BE01-50E6-539C-79806E0AA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9A720-83F8-07B2-1800-EF0BA6F91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F9014-7229-A358-FBE0-719EFC80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9B0A3-9BF6-1054-C7F1-B9EDD243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D751A-FF83-D66A-FF4A-41CB7185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25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2367-3D94-76BF-7D45-D5C453D7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E3F2B-342B-633C-42F5-3F68C095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7A1D3-ED6E-50C3-47C6-F0822D253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FF704-F9DC-C3BC-6C4B-2F2DAC571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AF0EA-97F0-F423-37AB-FADFB4215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18F92-EF0C-F366-A8A6-A764F8E9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8168E-A24E-751B-6265-9D0AA7CE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59983-23BD-5788-F5E6-A2629455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28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5417-15C8-5719-E3F2-C54D59A6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308AD-6C98-9567-0A99-910B765D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87D6F-34AF-0FAF-CBEB-C80F031E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F999-1065-028E-7A46-57923DCD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20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99B52-510C-8D7E-DB17-71B4A04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99B47-CD4C-D622-D733-8D747D04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0E73-EB93-66D9-E75C-50C62287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76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BBFB-C198-A0E0-B271-86959DF2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9D95D-E359-8804-9CB4-63063ADF2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0C49E-8746-6411-E817-686756EE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4958-1AB8-5E98-9828-FAA07BF2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16D0E-8CDD-D6FA-4840-A3C478F3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E8125-5B26-7D4D-7427-7A99B2D4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7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E3D2-EEB8-1C7B-1601-71D76FD8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678E8-D73E-9669-36E4-500D8D116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6DDE-D0E7-7A91-8EA3-9169DD614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136F-D0B5-C353-EBFF-B5D0A298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D6406-2261-F24E-0ED1-000699F4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0AE02-D363-8F42-0E47-3A811CC6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90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5D1DD-0E56-0B61-6115-0815B750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3CBCF-28F8-8E4C-4A35-130770DC3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DC13-E265-86A6-C17C-9408EAF2E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DCC8-A1A3-4FE6-8F36-ADAE6F19199A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169CD-140C-DA55-34EF-7C8018AC3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BF91-13F6-F6EE-7389-7D18B1FAB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18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1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21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5" Type="http://schemas.openxmlformats.org/officeDocument/2006/relationships/image" Target="../media/image45.pn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18" Type="http://schemas.openxmlformats.org/officeDocument/2006/relationships/image" Target="../media/image19.png"/><Relationship Id="rId3" Type="http://schemas.openxmlformats.org/officeDocument/2006/relationships/image" Target="../media/image51.png"/><Relationship Id="rId21" Type="http://schemas.openxmlformats.org/officeDocument/2006/relationships/image" Target="../media/image67.png"/><Relationship Id="rId7" Type="http://schemas.openxmlformats.org/officeDocument/2006/relationships/image" Target="../media/image55.jpe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21.png"/><Relationship Id="rId5" Type="http://schemas.openxmlformats.org/officeDocument/2006/relationships/image" Target="../media/image53.jpeg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19" Type="http://schemas.openxmlformats.org/officeDocument/2006/relationships/image" Target="../media/image65.jpeg"/><Relationship Id="rId4" Type="http://schemas.openxmlformats.org/officeDocument/2006/relationships/image" Target="../media/image52.jpeg"/><Relationship Id="rId9" Type="http://schemas.openxmlformats.org/officeDocument/2006/relationships/image" Target="../media/image57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naud-Nauwynck" TargetMode="External"/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arnaud-nauwynck.github.io/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image" Target="../media/image87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9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D9B1-DD4F-3722-3072-6F4B0930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885572"/>
          </a:xfrm>
        </p:spPr>
        <p:txBody>
          <a:bodyPr>
            <a:normAutofit fontScale="90000"/>
          </a:bodyPr>
          <a:lstStyle/>
          <a:p>
            <a:r>
              <a:rPr lang="fr-FR" dirty="0"/>
              <a:t>Introduction to</a:t>
            </a:r>
            <a:br>
              <a:rPr lang="fr-FR" dirty="0"/>
            </a:br>
            <a:r>
              <a:rPr lang="fr-FR" dirty="0" err="1"/>
              <a:t>BigData</a:t>
            </a:r>
            <a:r>
              <a:rPr lang="fr-FR" dirty="0"/>
              <a:t> – Spark – </a:t>
            </a:r>
            <a:r>
              <a:rPr lang="fr-FR" dirty="0" err="1"/>
              <a:t>Processing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Examples</a:t>
            </a:r>
            <a:br>
              <a:rPr lang="fr-FR" dirty="0"/>
            </a:br>
            <a:r>
              <a:rPr lang="fr-FR" dirty="0" err="1"/>
              <a:t>Experience</a:t>
            </a:r>
            <a:r>
              <a:rPr lang="fr-FR" dirty="0"/>
              <a:t> at SG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314BD-CF1E-D50A-B37A-91C162D0B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8388" y="5695026"/>
            <a:ext cx="9144000" cy="463858"/>
          </a:xfrm>
        </p:spPr>
        <p:txBody>
          <a:bodyPr>
            <a:noAutofit/>
          </a:bodyPr>
          <a:lstStyle/>
          <a:p>
            <a:r>
              <a:rPr lang="fr-FR" sz="1600" dirty="0"/>
              <a:t>Arnaud </a:t>
            </a:r>
            <a:r>
              <a:rPr lang="fr-FR" sz="1600" dirty="0" err="1"/>
              <a:t>Nauwynck</a:t>
            </a:r>
            <a:endParaRPr lang="fr-FR" sz="1600" dirty="0"/>
          </a:p>
          <a:p>
            <a:r>
              <a:rPr lang="fr-FR" sz="1600" dirty="0" err="1"/>
              <a:t>Oct</a:t>
            </a:r>
            <a:r>
              <a:rPr lang="fr-FR" sz="1600" dirty="0"/>
              <a:t>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2B0F2-E1F9-15EC-2D04-10CB50C05F8D}"/>
              </a:ext>
            </a:extLst>
          </p:cNvPr>
          <p:cNvSpPr txBox="1"/>
          <p:nvPr/>
        </p:nvSpPr>
        <p:spPr>
          <a:xfrm>
            <a:off x="5535227" y="6422994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@Copyright All </a:t>
            </a:r>
            <a:r>
              <a:rPr lang="fr-FR" dirty="0" err="1"/>
              <a:t>rights</a:t>
            </a:r>
            <a:r>
              <a:rPr lang="fr-FR" dirty="0"/>
              <a:t> </a:t>
            </a:r>
            <a:r>
              <a:rPr lang="fr-FR" dirty="0" err="1"/>
              <a:t>reserved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9217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EA56-9D54-3E93-D147-5E499CC0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</a:t>
            </a:r>
            <a:r>
              <a:rPr lang="fr-FR" dirty="0" err="1"/>
              <a:t>definition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A7B99-14C4-405B-58FC-7A4FE18522D9}"/>
              </a:ext>
            </a:extLst>
          </p:cNvPr>
          <p:cNvSpPr txBox="1"/>
          <p:nvPr/>
        </p:nvSpPr>
        <p:spPr>
          <a:xfrm>
            <a:off x="3232297" y="3981891"/>
            <a:ext cx="621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3 V = Volume / Velocity / </a:t>
            </a:r>
            <a:r>
              <a:rPr lang="fr-FR" sz="3600" dirty="0" err="1"/>
              <a:t>Variety</a:t>
            </a:r>
            <a:endParaRPr lang="fr-F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94239-6BFD-01DD-35C5-61B06917D28E}"/>
              </a:ext>
            </a:extLst>
          </p:cNvPr>
          <p:cNvSpPr txBox="1"/>
          <p:nvPr/>
        </p:nvSpPr>
        <p:spPr>
          <a:xfrm>
            <a:off x="2488019" y="3031423"/>
            <a:ext cx="802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Data </a:t>
            </a:r>
            <a:r>
              <a:rPr lang="fr-FR" sz="2800" dirty="0" err="1"/>
              <a:t>does</a:t>
            </a:r>
            <a:r>
              <a:rPr lang="fr-FR" sz="2800" dirty="0"/>
              <a:t> not fit on 1 server … </a:t>
            </a:r>
            <a:r>
              <a:rPr lang="fr-FR" sz="2800" dirty="0" err="1"/>
              <a:t>even</a:t>
            </a:r>
            <a:r>
              <a:rPr lang="fr-FR" sz="2800" dirty="0"/>
              <a:t> </a:t>
            </a:r>
            <a:r>
              <a:rPr lang="fr-FR" sz="2800" dirty="0" err="1"/>
              <a:t>Huge</a:t>
            </a:r>
            <a:r>
              <a:rPr lang="fr-FR" sz="2800" dirty="0"/>
              <a:t>, </a:t>
            </a:r>
            <a:r>
              <a:rPr lang="fr-FR" sz="2800" dirty="0" err="1"/>
              <a:t>because</a:t>
            </a:r>
            <a:r>
              <a:rPr lang="fr-FR" sz="2800" dirty="0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418700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A7AE-A807-47A9-84CE-809DCE6A27BC}"/>
              </a:ext>
            </a:extLst>
          </p:cNvPr>
          <p:cNvSpPr txBox="1">
            <a:spLocks/>
          </p:cNvSpPr>
          <p:nvPr/>
        </p:nvSpPr>
        <p:spPr>
          <a:xfrm>
            <a:off x="0" y="95964"/>
            <a:ext cx="12115800" cy="154763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Bigger</a:t>
            </a:r>
            <a:r>
              <a:rPr lang="fr-FR" sz="5321" dirty="0">
                <a:solidFill>
                  <a:sysClr val="windowText" lastClr="000000"/>
                </a:solidFill>
              </a:rPr>
              <a:t> Hardware, </a:t>
            </a:r>
            <a:r>
              <a:rPr lang="fr-FR" sz="5321" dirty="0" err="1">
                <a:solidFill>
                  <a:sysClr val="windowText" lastClr="000000"/>
                </a:solidFill>
              </a:rPr>
              <a:t>different</a:t>
            </a:r>
            <a:r>
              <a:rPr lang="fr-FR" sz="5321" dirty="0">
                <a:solidFill>
                  <a:sysClr val="windowText" lastClr="000000"/>
                </a:solidFill>
              </a:rPr>
              <a:t> Software</a:t>
            </a:r>
          </a:p>
          <a:p>
            <a:r>
              <a:rPr lang="fr-FR" sz="5321" dirty="0">
                <a:solidFill>
                  <a:sysClr val="windowText" lastClr="000000"/>
                </a:solidFill>
              </a:rPr>
              <a:t>Vertical </a:t>
            </a:r>
            <a:r>
              <a:rPr lang="fr-FR" sz="5321" dirty="0" err="1">
                <a:solidFill>
                  <a:sysClr val="windowText" lastClr="000000"/>
                </a:solidFill>
              </a:rPr>
              <a:t>Scaling</a:t>
            </a:r>
            <a:r>
              <a:rPr lang="fr-FR" sz="5321" dirty="0">
                <a:solidFill>
                  <a:sysClr val="windowText" lastClr="000000"/>
                </a:solidFill>
              </a:rPr>
              <a:t> -&gt; </a:t>
            </a:r>
            <a:r>
              <a:rPr lang="fr-FR" sz="5321" dirty="0" err="1">
                <a:solidFill>
                  <a:sysClr val="windowText" lastClr="000000"/>
                </a:solidFill>
              </a:rPr>
              <a:t>Horyzontal</a:t>
            </a:r>
            <a:endParaRPr lang="fr-FR" sz="5321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FA988-9247-4F4D-9352-919CA4196FD8}"/>
              </a:ext>
            </a:extLst>
          </p:cNvPr>
          <p:cNvSpPr txBox="1"/>
          <p:nvPr/>
        </p:nvSpPr>
        <p:spPr>
          <a:xfrm>
            <a:off x="521752" y="4424861"/>
            <a:ext cx="4844724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/>
              <a:t>1 OS, 1 process, N Threads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D4DDB-6111-4E2F-926F-C2BF99175F6D}"/>
              </a:ext>
            </a:extLst>
          </p:cNvPr>
          <p:cNvSpPr txBox="1"/>
          <p:nvPr/>
        </p:nvSpPr>
        <p:spPr>
          <a:xfrm>
            <a:off x="7545891" y="4517159"/>
            <a:ext cx="4319772" cy="1655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/>
              <a:t>Distributed </a:t>
            </a:r>
            <a:r>
              <a:rPr lang="fr-FR" sz="3386" dirty="0" err="1"/>
              <a:t>computing</a:t>
            </a:r>
            <a:endParaRPr lang="fr-FR" sz="3386" dirty="0"/>
          </a:p>
          <a:p>
            <a:r>
              <a:rPr lang="fr-FR" sz="3386" dirty="0"/>
              <a:t>… </a:t>
            </a:r>
            <a:r>
              <a:rPr lang="fr-FR" sz="3386" dirty="0" err="1"/>
              <a:t>Sotfwares</a:t>
            </a:r>
            <a:r>
              <a:rPr lang="fr-FR" sz="3386" dirty="0"/>
              <a:t> </a:t>
            </a:r>
            <a:r>
              <a:rPr lang="fr-FR" sz="3386" dirty="0" err="1"/>
              <a:t>need</a:t>
            </a:r>
            <a:endParaRPr lang="fr-FR" sz="3386" dirty="0"/>
          </a:p>
          <a:p>
            <a:r>
              <a:rPr lang="fr-FR" sz="3386" dirty="0"/>
              <a:t>Network, </a:t>
            </a:r>
            <a:r>
              <a:rPr lang="fr-FR" sz="3386" dirty="0" err="1"/>
              <a:t>Fault</a:t>
            </a:r>
            <a:r>
              <a:rPr lang="fr-FR" sz="3386" dirty="0"/>
              <a:t> </a:t>
            </a:r>
            <a:r>
              <a:rPr lang="fr-FR" sz="3386" dirty="0" err="1"/>
              <a:t>Tolerant</a:t>
            </a:r>
            <a:endParaRPr lang="fr-FR" sz="338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4D2F-EC23-4A7C-8442-8DB00115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58" y="2412346"/>
            <a:ext cx="1873045" cy="1990872"/>
          </a:xfrm>
          <a:prstGeom prst="rect">
            <a:avLst/>
          </a:prstGeom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72B6485-0544-4489-BB03-47923BC3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39" y="2739673"/>
            <a:ext cx="4946752" cy="158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3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617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At </a:t>
            </a:r>
            <a:r>
              <a:rPr lang="fr-FR" dirty="0" err="1"/>
              <a:t>Scale</a:t>
            </a:r>
            <a:br>
              <a:rPr lang="fr-FR" dirty="0"/>
            </a:br>
            <a:r>
              <a:rPr lang="fr-FR" dirty="0"/>
              <a:t>Google Datacenter</a:t>
            </a:r>
          </a:p>
        </p:txBody>
      </p:sp>
      <p:pic>
        <p:nvPicPr>
          <p:cNvPr id="2050" name="Picture 2" descr="Data center Google sécurité et pra">
            <a:extLst>
              <a:ext uri="{FF2B5EF4-FFF2-40B4-BE49-F238E27FC236}">
                <a16:creationId xmlns:a16="http://schemas.microsoft.com/office/drawing/2014/main" id="{F5B3E944-26E4-EC96-2B99-5EF7F2EE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574" y="2439602"/>
            <a:ext cx="67627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GAFA dominent l'économie ! FAUX">
            <a:extLst>
              <a:ext uri="{FF2B5EF4-FFF2-40B4-BE49-F238E27FC236}">
                <a16:creationId xmlns:a16="http://schemas.microsoft.com/office/drawing/2014/main" id="{9EC25FDE-2794-3860-6D1F-684BDEC42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2" y="81119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3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49EA-6981-E4E0-27A5-56690CA7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Gafas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D764-DBA5-9B71-3BD4-4B9DABFF79A4}"/>
              </a:ext>
            </a:extLst>
          </p:cNvPr>
          <p:cNvSpPr txBox="1"/>
          <p:nvPr/>
        </p:nvSpPr>
        <p:spPr>
          <a:xfrm>
            <a:off x="1793289" y="1735186"/>
            <a:ext cx="7160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of </a:t>
            </a:r>
            <a:r>
              <a:rPr lang="fr-FR" sz="2400" dirty="0" err="1"/>
              <a:t>Smaller</a:t>
            </a:r>
            <a:r>
              <a:rPr lang="fr-FR" sz="2400" dirty="0"/>
              <a:t> </a:t>
            </a:r>
            <a:r>
              <a:rPr lang="fr-FR" sz="2400" dirty="0" err="1"/>
              <a:t>Companies</a:t>
            </a:r>
            <a:r>
              <a:rPr lang="fr-FR" sz="2400" dirty="0"/>
              <a:t>, </a:t>
            </a:r>
            <a:r>
              <a:rPr lang="fr-FR" sz="2400" dirty="0" err="1"/>
              <a:t>obviously</a:t>
            </a:r>
            <a:r>
              <a:rPr lang="fr-FR" sz="2400" dirty="0"/>
              <a:t> </a:t>
            </a:r>
            <a:r>
              <a:rPr lang="fr-FR" sz="2400" dirty="0" err="1"/>
              <a:t>doing</a:t>
            </a:r>
            <a:r>
              <a:rPr lang="fr-FR" sz="2400" dirty="0"/>
              <a:t> </a:t>
            </a:r>
            <a:r>
              <a:rPr lang="fr-FR" sz="2400" dirty="0" err="1"/>
              <a:t>BigData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25E7F-1A73-1B6A-80CD-373E93C5C1CF}"/>
              </a:ext>
            </a:extLst>
          </p:cNvPr>
          <p:cNvSpPr txBox="1"/>
          <p:nvPr/>
        </p:nvSpPr>
        <p:spPr>
          <a:xfrm>
            <a:off x="4123675" y="2463319"/>
            <a:ext cx="56534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Criteo  (internet </a:t>
            </a:r>
            <a:r>
              <a:rPr lang="fr-FR" sz="2400" dirty="0" err="1"/>
              <a:t>advertisment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Cern</a:t>
            </a:r>
            <a:r>
              <a:rPr lang="fr-FR" sz="2400" dirty="0"/>
              <a:t>    (particule </a:t>
            </a:r>
            <a:r>
              <a:rPr lang="fr-FR" sz="2400" dirty="0" err="1"/>
              <a:t>accelerators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Gouvernment</a:t>
            </a:r>
            <a:endParaRPr lang="fr-FR" sz="2400" dirty="0"/>
          </a:p>
          <a:p>
            <a:r>
              <a:rPr lang="fr-FR" sz="2400" dirty="0"/>
              <a:t>Social Networks</a:t>
            </a:r>
          </a:p>
          <a:p>
            <a:r>
              <a:rPr lang="fr-FR" sz="2400" dirty="0"/>
              <a:t>Auchan, Carrefour, ..  (E-Commerce)</a:t>
            </a:r>
          </a:p>
          <a:p>
            <a:r>
              <a:rPr lang="fr-FR" sz="2400" dirty="0" err="1"/>
              <a:t>MeteoFrance</a:t>
            </a:r>
            <a:r>
              <a:rPr lang="fr-FR" sz="2400" dirty="0"/>
              <a:t>  ( </a:t>
            </a:r>
            <a:r>
              <a:rPr lang="fr-FR" sz="2400" dirty="0" err="1"/>
              <a:t>Computing</a:t>
            </a:r>
            <a:r>
              <a:rPr lang="fr-FR" sz="2400" dirty="0"/>
              <a:t>, </a:t>
            </a:r>
            <a:r>
              <a:rPr lang="fr-FR" sz="2400" dirty="0" err="1"/>
              <a:t>Satelite</a:t>
            </a:r>
            <a:r>
              <a:rPr lang="fr-FR" sz="2400" dirty="0"/>
              <a:t> Images)</a:t>
            </a:r>
          </a:p>
          <a:p>
            <a:r>
              <a:rPr lang="fr-FR" sz="2400" dirty="0"/>
              <a:t>Uber, Taxis, Cars  ( IOT ) </a:t>
            </a:r>
          </a:p>
          <a:p>
            <a:r>
              <a:rPr lang="fr-FR" sz="2400" dirty="0" err="1"/>
              <a:t>Medical</a:t>
            </a:r>
            <a:r>
              <a:rPr lang="fr-FR" sz="2400" dirty="0"/>
              <a:t>, </a:t>
            </a:r>
            <a:r>
              <a:rPr lang="fr-FR" sz="2400" dirty="0" err="1"/>
              <a:t>Pharmaceutic</a:t>
            </a:r>
            <a:r>
              <a:rPr lang="fr-FR" sz="2400" dirty="0"/>
              <a:t>, </a:t>
            </a:r>
            <a:r>
              <a:rPr lang="fr-FR" sz="2400" dirty="0" err="1"/>
              <a:t>Genetics</a:t>
            </a:r>
            <a:endParaRPr lang="fr-FR" sz="2400" dirty="0"/>
          </a:p>
          <a:p>
            <a:r>
              <a:rPr lang="fr-FR" sz="2400" dirty="0"/>
              <a:t>Industries</a:t>
            </a:r>
          </a:p>
          <a:p>
            <a:r>
              <a:rPr lang="fr-FR" sz="2400" dirty="0"/>
              <a:t>Banks</a:t>
            </a:r>
          </a:p>
          <a:p>
            <a:r>
              <a:rPr lang="fr-FR" sz="24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77038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2FDA-AE01-7929-6F77-128DBDC3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In Banks 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5B63903-9BE7-68D8-337C-86566DA77395}"/>
              </a:ext>
            </a:extLst>
          </p:cNvPr>
          <p:cNvSpPr/>
          <p:nvPr/>
        </p:nvSpPr>
        <p:spPr>
          <a:xfrm rot="3269640">
            <a:off x="4441379" y="1426828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DF23F0A-A221-E97A-5AEB-CE8D4DF82CA1}"/>
              </a:ext>
            </a:extLst>
          </p:cNvPr>
          <p:cNvSpPr/>
          <p:nvPr/>
        </p:nvSpPr>
        <p:spPr>
          <a:xfrm rot="18650453">
            <a:off x="7163930" y="1488585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AE132-E9A3-6FFA-3718-A55BA82095D9}"/>
              </a:ext>
            </a:extLst>
          </p:cNvPr>
          <p:cNvSpPr txBox="1"/>
          <p:nvPr/>
        </p:nvSpPr>
        <p:spPr>
          <a:xfrm>
            <a:off x="2880805" y="2290439"/>
            <a:ext cx="28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Corporate</a:t>
            </a:r>
            <a:r>
              <a:rPr lang="fr-FR" dirty="0"/>
              <a:t> Investment 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F2CBC-B42A-F529-1716-FF993FD56659}"/>
              </a:ext>
            </a:extLst>
          </p:cNvPr>
          <p:cNvSpPr txBox="1"/>
          <p:nvPr/>
        </p:nvSpPr>
        <p:spPr>
          <a:xfrm>
            <a:off x="6863919" y="2290439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Bank  (for </a:t>
            </a:r>
            <a:r>
              <a:rPr lang="fr-FR" dirty="0" err="1"/>
              <a:t>everybody</a:t>
            </a:r>
            <a:r>
              <a:rPr lang="fr-FR" dirty="0"/>
              <a:t> </a:t>
            </a:r>
            <a:r>
              <a:rPr lang="fr-FR" dirty="0" err="1"/>
              <a:t>customers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5BE9B-C6C0-6C9B-8CC1-5F0837682F17}"/>
              </a:ext>
            </a:extLst>
          </p:cNvPr>
          <p:cNvSpPr txBox="1"/>
          <p:nvPr/>
        </p:nvSpPr>
        <p:spPr>
          <a:xfrm>
            <a:off x="2880805" y="2646950"/>
            <a:ext cx="296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(for </a:t>
            </a:r>
            <a:r>
              <a:rPr lang="fr-FR" dirty="0" err="1"/>
              <a:t>private</a:t>
            </a:r>
            <a:r>
              <a:rPr lang="fr-FR" dirty="0"/>
              <a:t>  / </a:t>
            </a:r>
            <a:r>
              <a:rPr lang="fr-FR" dirty="0" err="1"/>
              <a:t>owned</a:t>
            </a:r>
            <a:r>
              <a:rPr lang="fr-FR" dirty="0"/>
              <a:t> trading 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3206851-1934-2FA5-9AB0-B51C52ABFE27}"/>
              </a:ext>
            </a:extLst>
          </p:cNvPr>
          <p:cNvSpPr/>
          <p:nvPr/>
        </p:nvSpPr>
        <p:spPr>
          <a:xfrm>
            <a:off x="4046448" y="3142657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A5AF1E0-9483-2EE9-4B4F-C5AC10F68E89}"/>
              </a:ext>
            </a:extLst>
          </p:cNvPr>
          <p:cNvSpPr/>
          <p:nvPr/>
        </p:nvSpPr>
        <p:spPr>
          <a:xfrm>
            <a:off x="7461392" y="3142657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65663-CB5C-7D99-CC88-4949F0BD4782}"/>
              </a:ext>
            </a:extLst>
          </p:cNvPr>
          <p:cNvSpPr txBox="1"/>
          <p:nvPr/>
        </p:nvSpPr>
        <p:spPr>
          <a:xfrm>
            <a:off x="7097696" y="3875064"/>
            <a:ext cx="297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of Société </a:t>
            </a:r>
            <a:r>
              <a:rPr lang="fr-FR" dirty="0" err="1"/>
              <a:t>Genérale</a:t>
            </a:r>
            <a:r>
              <a:rPr lang="fr-FR" dirty="0"/>
              <a:t>: </a:t>
            </a:r>
          </a:p>
          <a:p>
            <a:r>
              <a:rPr lang="fr-FR" dirty="0"/>
              <a:t>At Val de Fontenay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51410-FAF4-E9DF-2C82-A88754AA377C}"/>
              </a:ext>
            </a:extLst>
          </p:cNvPr>
          <p:cNvSpPr txBox="1"/>
          <p:nvPr/>
        </p:nvSpPr>
        <p:spPr>
          <a:xfrm>
            <a:off x="3241828" y="3875064"/>
            <a:ext cx="297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of Société </a:t>
            </a:r>
            <a:r>
              <a:rPr lang="fr-FR" dirty="0" err="1"/>
              <a:t>Genérale</a:t>
            </a:r>
            <a:r>
              <a:rPr lang="fr-FR" dirty="0"/>
              <a:t>: </a:t>
            </a:r>
          </a:p>
          <a:p>
            <a:r>
              <a:rPr lang="fr-FR" dirty="0"/>
              <a:t>At La </a:t>
            </a:r>
            <a:r>
              <a:rPr lang="fr-FR" dirty="0" err="1"/>
              <a:t>Defense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BA772-B412-7092-4E15-55748CCB6A7E}"/>
              </a:ext>
            </a:extLst>
          </p:cNvPr>
          <p:cNvSpPr txBox="1"/>
          <p:nvPr/>
        </p:nvSpPr>
        <p:spPr>
          <a:xfrm>
            <a:off x="7452515" y="4869238"/>
            <a:ext cx="3218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pPr marL="285750" indent="-285750">
              <a:buFontTx/>
              <a:buChar char="-"/>
            </a:pPr>
            <a:r>
              <a:rPr lang="fr-FR" dirty="0"/>
              <a:t>RGPD… </a:t>
            </a:r>
            <a:r>
              <a:rPr lang="fr-FR" dirty="0" err="1"/>
              <a:t>warn</a:t>
            </a:r>
            <a:r>
              <a:rPr lang="fr-FR" dirty="0"/>
              <a:t> </a:t>
            </a:r>
            <a:r>
              <a:rPr lang="fr-FR" dirty="0" err="1"/>
              <a:t>personnal</a:t>
            </a:r>
            <a:r>
              <a:rPr lang="fr-FR" dirty="0"/>
              <a:t> data!</a:t>
            </a:r>
          </a:p>
          <a:p>
            <a:pPr marL="285750" indent="-285750">
              <a:buFontTx/>
              <a:buChar char="-"/>
            </a:pPr>
            <a:r>
              <a:rPr lang="fr-FR" dirty="0"/>
              <a:t>Anti </a:t>
            </a:r>
            <a:r>
              <a:rPr lang="fr-FR" dirty="0" err="1"/>
              <a:t>Fraud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, 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customers-oriented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Business </a:t>
            </a:r>
            <a:r>
              <a:rPr lang="fr-FR" dirty="0" err="1"/>
              <a:t>analysis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D366FE-415D-805F-FAE8-E25B13D604EE}"/>
              </a:ext>
            </a:extLst>
          </p:cNvPr>
          <p:cNvSpPr txBox="1"/>
          <p:nvPr/>
        </p:nvSpPr>
        <p:spPr>
          <a:xfrm>
            <a:off x="2497135" y="4734850"/>
            <a:ext cx="41284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datas</a:t>
            </a:r>
          </a:p>
          <a:p>
            <a:pPr marL="285750" indent="-285750">
              <a:buFontTx/>
              <a:buChar char="-"/>
            </a:pPr>
            <a:r>
              <a:rPr lang="fr-FR" dirty="0"/>
              <a:t>Risk / Var management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Aggregation</a:t>
            </a:r>
            <a:r>
              <a:rPr lang="fr-FR" dirty="0"/>
              <a:t> of all Trading </a:t>
            </a:r>
            <a:r>
              <a:rPr lang="fr-FR" dirty="0" err="1"/>
              <a:t>departments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Reporting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Business </a:t>
            </a:r>
            <a:r>
              <a:rPr lang="fr-FR" dirty="0" err="1"/>
              <a:t>analysis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..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174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EC74-F104-6104-6AA3-FA7D41A6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at SG (Investment Bank)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5964E212-10AF-C149-DE31-36977CE614B1}"/>
              </a:ext>
            </a:extLst>
          </p:cNvPr>
          <p:cNvSpPr/>
          <p:nvPr/>
        </p:nvSpPr>
        <p:spPr>
          <a:xfrm>
            <a:off x="254493" y="1997476"/>
            <a:ext cx="5321993" cy="438967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1B264-5A39-EABE-5662-F17D6B2E316F}"/>
              </a:ext>
            </a:extLst>
          </p:cNvPr>
          <p:cNvSpPr txBox="1"/>
          <p:nvPr/>
        </p:nvSpPr>
        <p:spPr>
          <a:xfrm>
            <a:off x="692457" y="3122721"/>
            <a:ext cx="488402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PROD Cluster</a:t>
            </a:r>
          </a:p>
          <a:p>
            <a:r>
              <a:rPr lang="fr-FR" sz="3600" dirty="0"/>
              <a:t>&gt;= </a:t>
            </a:r>
            <a:r>
              <a:rPr lang="fr-FR" sz="4800" b="1" dirty="0"/>
              <a:t>3 </a:t>
            </a:r>
            <a:r>
              <a:rPr lang="fr-FR" sz="4800" b="1" dirty="0" err="1"/>
              <a:t>Petas</a:t>
            </a:r>
            <a:r>
              <a:rPr lang="fr-FR" sz="4800" b="1" dirty="0"/>
              <a:t> of Data </a:t>
            </a:r>
            <a:br>
              <a:rPr lang="fr-FR" sz="3600" dirty="0"/>
            </a:br>
            <a:endParaRPr lang="fr-FR" sz="3600" dirty="0"/>
          </a:p>
          <a:p>
            <a:r>
              <a:rPr lang="fr-FR" sz="3600" dirty="0"/>
              <a:t>( 9 </a:t>
            </a:r>
            <a:r>
              <a:rPr lang="fr-FR" sz="3600" dirty="0" err="1"/>
              <a:t>petas</a:t>
            </a:r>
            <a:r>
              <a:rPr lang="fr-FR" sz="3600" dirty="0"/>
              <a:t> of </a:t>
            </a:r>
            <a:r>
              <a:rPr lang="fr-FR" sz="3600" dirty="0" err="1"/>
              <a:t>Disks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replicationFactor</a:t>
            </a:r>
            <a:r>
              <a:rPr lang="fr-FR" sz="3600" dirty="0"/>
              <a:t>=3)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0702488-8456-9485-D785-04731FB00165}"/>
              </a:ext>
            </a:extLst>
          </p:cNvPr>
          <p:cNvSpPr/>
          <p:nvPr/>
        </p:nvSpPr>
        <p:spPr>
          <a:xfrm>
            <a:off x="5737382" y="1494854"/>
            <a:ext cx="5321993" cy="49849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B6E0D-7C12-3BCA-6106-51C07F5021D9}"/>
              </a:ext>
            </a:extLst>
          </p:cNvPr>
          <p:cNvSpPr txBox="1"/>
          <p:nvPr/>
        </p:nvSpPr>
        <p:spPr>
          <a:xfrm>
            <a:off x="6167020" y="3122721"/>
            <a:ext cx="4769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 DEV Cluster</a:t>
            </a:r>
            <a:br>
              <a:rPr lang="fr-FR" sz="3600" dirty="0"/>
            </a:br>
            <a:endParaRPr lang="fr-FR" sz="3600" dirty="0"/>
          </a:p>
          <a:p>
            <a:r>
              <a:rPr lang="fr-FR" sz="3600" dirty="0"/>
              <a:t>.. </a:t>
            </a:r>
            <a:r>
              <a:rPr lang="fr-FR" sz="3600" dirty="0" err="1"/>
              <a:t>Containing</a:t>
            </a:r>
            <a:r>
              <a:rPr lang="fr-FR" sz="3600" dirty="0"/>
              <a:t> </a:t>
            </a:r>
            <a:br>
              <a:rPr lang="fr-FR" sz="3600" dirty="0"/>
            </a:br>
            <a:r>
              <a:rPr lang="fr-FR" sz="3600" dirty="0"/>
              <a:t>   backups of PROD Data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D757CDB0-DEE9-8988-A47D-0135345F0574}"/>
              </a:ext>
            </a:extLst>
          </p:cNvPr>
          <p:cNvSpPr/>
          <p:nvPr/>
        </p:nvSpPr>
        <p:spPr>
          <a:xfrm>
            <a:off x="10120544" y="2814221"/>
            <a:ext cx="2004703" cy="15772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96F3823-AE3A-25B4-5F92-2208FA0C7F68}"/>
              </a:ext>
            </a:extLst>
          </p:cNvPr>
          <p:cNvSpPr/>
          <p:nvPr/>
        </p:nvSpPr>
        <p:spPr>
          <a:xfrm>
            <a:off x="10831156" y="4135030"/>
            <a:ext cx="1183689" cy="12960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65E42-8335-252F-7F79-5E651345D165}"/>
              </a:ext>
            </a:extLst>
          </p:cNvPr>
          <p:cNvSpPr txBox="1"/>
          <p:nvPr/>
        </p:nvSpPr>
        <p:spPr>
          <a:xfrm>
            <a:off x="10346352" y="3078744"/>
            <a:ext cx="172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 </a:t>
            </a:r>
            <a:r>
              <a:rPr lang="fr-FR" sz="3600" dirty="0" err="1"/>
              <a:t>others</a:t>
            </a:r>
            <a:endParaRPr lang="fr-FR" sz="3600" dirty="0"/>
          </a:p>
          <a:p>
            <a:r>
              <a:rPr lang="fr-FR" sz="3600" dirty="0"/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382541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Datacenter Hardware</a:t>
            </a:r>
            <a:br>
              <a:rPr lang="fr-FR" dirty="0"/>
            </a:br>
            <a:r>
              <a:rPr lang="fr-FR" dirty="0"/>
              <a:t>= N Racks x  10 </a:t>
            </a:r>
            <a:r>
              <a:rPr lang="fr-FR" dirty="0" err="1"/>
              <a:t>blades</a:t>
            </a:r>
            <a:r>
              <a:rPr lang="fr-FR" dirty="0"/>
              <a:t> (1U / 2U)</a:t>
            </a:r>
          </a:p>
        </p:txBody>
      </p:sp>
      <p:pic>
        <p:nvPicPr>
          <p:cNvPr id="3074" name="Picture 2" descr="What is a Data Center Rack? - RackSolutions Blog">
            <a:extLst>
              <a:ext uri="{FF2B5EF4-FFF2-40B4-BE49-F238E27FC236}">
                <a16:creationId xmlns:a16="http://schemas.microsoft.com/office/drawing/2014/main" id="{F3A5BDA0-AC70-8C36-5140-2EF9F0D7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765" y="2044638"/>
            <a:ext cx="2442469" cy="36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87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A5CC-5AFF-E25D-04EF-857D46ED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a Server for </a:t>
            </a:r>
            <a:r>
              <a:rPr lang="fr-FR" dirty="0" err="1"/>
              <a:t>Datalake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A1E93-B2CF-729A-2817-29AA3F3601E5}"/>
              </a:ext>
            </a:extLst>
          </p:cNvPr>
          <p:cNvSpPr txBox="1"/>
          <p:nvPr/>
        </p:nvSpPr>
        <p:spPr>
          <a:xfrm>
            <a:off x="1899821" y="3151573"/>
            <a:ext cx="9215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server =     42 </a:t>
            </a:r>
            <a:r>
              <a:rPr lang="fr-FR" sz="2400" dirty="0" err="1"/>
              <a:t>cores</a:t>
            </a:r>
            <a:r>
              <a:rPr lang="fr-FR" sz="2400" dirty="0"/>
              <a:t>     +   256 Go RAM   +     8 </a:t>
            </a:r>
            <a:r>
              <a:rPr lang="fr-FR" sz="2400" dirty="0" err="1"/>
              <a:t>disks</a:t>
            </a:r>
            <a:r>
              <a:rPr lang="fr-FR" sz="2400" dirty="0"/>
              <a:t>     +   network 1Gb/s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1858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A5CC-5AFF-E25D-04EF-857D46ED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« Small »  </a:t>
            </a:r>
            <a:r>
              <a:rPr lang="fr-FR" dirty="0" err="1"/>
              <a:t>Datalake</a:t>
            </a:r>
            <a:r>
              <a:rPr lang="fr-FR" dirty="0"/>
              <a:t> 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A1E93-B2CF-729A-2817-29AA3F3601E5}"/>
              </a:ext>
            </a:extLst>
          </p:cNvPr>
          <p:cNvSpPr txBox="1"/>
          <p:nvPr/>
        </p:nvSpPr>
        <p:spPr>
          <a:xfrm>
            <a:off x="2312633" y="2499065"/>
            <a:ext cx="92150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100 servers  for PROD</a:t>
            </a:r>
          </a:p>
          <a:p>
            <a:r>
              <a:rPr lang="fr-FR" sz="2800" dirty="0"/>
              <a:t>( + 120 servers for DEV )</a:t>
            </a:r>
          </a:p>
          <a:p>
            <a:endParaRPr lang="fr-FR" sz="2800" dirty="0"/>
          </a:p>
          <a:p>
            <a:r>
              <a:rPr lang="fr-FR" sz="2800" dirty="0"/>
              <a:t>=     4200 </a:t>
            </a:r>
            <a:r>
              <a:rPr lang="fr-FR" sz="2800" dirty="0" err="1"/>
              <a:t>cores</a:t>
            </a:r>
            <a:r>
              <a:rPr lang="fr-FR" sz="2800" dirty="0"/>
              <a:t>     </a:t>
            </a:r>
          </a:p>
          <a:p>
            <a:r>
              <a:rPr lang="fr-FR" sz="2800" dirty="0"/>
              <a:t>       +   25600 Go RAM   :  25 </a:t>
            </a:r>
            <a:r>
              <a:rPr lang="fr-FR" sz="2800" dirty="0" err="1"/>
              <a:t>Tera</a:t>
            </a:r>
            <a:r>
              <a:rPr lang="fr-FR" sz="2800" dirty="0"/>
              <a:t> of RAMS</a:t>
            </a:r>
          </a:p>
          <a:p>
            <a:r>
              <a:rPr lang="fr-FR" sz="2800" dirty="0"/>
              <a:t>       +    800 </a:t>
            </a:r>
            <a:r>
              <a:rPr lang="fr-FR" sz="2800" dirty="0" err="1"/>
              <a:t>disks</a:t>
            </a:r>
            <a:r>
              <a:rPr lang="fr-FR" sz="2800" dirty="0"/>
              <a:t>             :  2 </a:t>
            </a:r>
            <a:r>
              <a:rPr lang="fr-FR" sz="2800" dirty="0" err="1"/>
              <a:t>Petas</a:t>
            </a:r>
            <a:r>
              <a:rPr lang="fr-FR" sz="2800" dirty="0"/>
              <a:t> of Data  ( 6 </a:t>
            </a:r>
            <a:r>
              <a:rPr lang="fr-FR" sz="2800" dirty="0" err="1"/>
              <a:t>peta</a:t>
            </a:r>
            <a:r>
              <a:rPr lang="fr-FR" sz="2800" dirty="0"/>
              <a:t> of </a:t>
            </a:r>
            <a:r>
              <a:rPr lang="fr-FR" sz="2800" dirty="0" err="1"/>
              <a:t>Disks</a:t>
            </a:r>
            <a:r>
              <a:rPr lang="fr-FR" sz="2800" dirty="0"/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11BF8-84E8-40AF-9846-DC3EC4FB2A48}"/>
              </a:ext>
            </a:extLst>
          </p:cNvPr>
          <p:cNvSpPr txBox="1"/>
          <p:nvPr/>
        </p:nvSpPr>
        <p:spPr>
          <a:xfrm>
            <a:off x="6010182" y="5326601"/>
            <a:ext cx="248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</a:t>
            </a:r>
            <a:r>
              <a:rPr lang="fr-FR" dirty="0" err="1"/>
              <a:t>now</a:t>
            </a:r>
            <a:r>
              <a:rPr lang="fr-FR" dirty="0"/>
              <a:t> 3 </a:t>
            </a:r>
            <a:r>
              <a:rPr lang="fr-FR" dirty="0" err="1"/>
              <a:t>Petas</a:t>
            </a:r>
            <a:r>
              <a:rPr lang="fr-FR" dirty="0"/>
              <a:t> on Azure</a:t>
            </a:r>
          </a:p>
        </p:txBody>
      </p:sp>
    </p:spTree>
    <p:extLst>
      <p:ext uri="{BB962C8B-B14F-4D97-AF65-F5344CB8AC3E}">
        <p14:creationId xmlns:p14="http://schemas.microsoft.com/office/powerpoint/2010/main" val="242479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B1CE-D1D3-FE25-9782-4BCE5292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31" y="37456"/>
            <a:ext cx="10515600" cy="1037606"/>
          </a:xfrm>
        </p:spPr>
        <p:txBody>
          <a:bodyPr/>
          <a:lstStyle/>
          <a:p>
            <a:pPr algn="ctr"/>
            <a:r>
              <a:rPr lang="fr-FR" dirty="0"/>
              <a:t>Hadoop Cluster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F16B-5C89-3346-2D17-FC73822D30AD}"/>
              </a:ext>
            </a:extLst>
          </p:cNvPr>
          <p:cNvSpPr txBox="1"/>
          <p:nvPr/>
        </p:nvSpPr>
        <p:spPr>
          <a:xfrm>
            <a:off x="9127907" y="5771848"/>
            <a:ext cx="36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Installed</a:t>
            </a:r>
            <a:r>
              <a:rPr lang="fr-FR" dirty="0"/>
              <a:t> Hadoop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2A47A-C717-7993-8B36-16B7AC5B3C3D}"/>
              </a:ext>
            </a:extLst>
          </p:cNvPr>
          <p:cNvSpPr/>
          <p:nvPr/>
        </p:nvSpPr>
        <p:spPr>
          <a:xfrm>
            <a:off x="3408603" y="1261477"/>
            <a:ext cx="6630445" cy="461197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7FEB-F2B9-8EC3-94F7-ECD94A32089F}"/>
              </a:ext>
            </a:extLst>
          </p:cNvPr>
          <p:cNvSpPr/>
          <p:nvPr/>
        </p:nvSpPr>
        <p:spPr>
          <a:xfrm>
            <a:off x="3561003" y="1366535"/>
            <a:ext cx="6318388" cy="440531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FE1BD-0E15-C831-A91E-B75827DF0D93}"/>
              </a:ext>
            </a:extLst>
          </p:cNvPr>
          <p:cNvSpPr txBox="1"/>
          <p:nvPr/>
        </p:nvSpPr>
        <p:spPr>
          <a:xfrm>
            <a:off x="6153858" y="953449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F048-653F-15CA-D495-A1A1A388794C}"/>
              </a:ext>
            </a:extLst>
          </p:cNvPr>
          <p:cNvSpPr/>
          <p:nvPr/>
        </p:nvSpPr>
        <p:spPr>
          <a:xfrm>
            <a:off x="5245130" y="2116440"/>
            <a:ext cx="992618" cy="60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00EB0-6BE7-BE60-CC87-20618A3E6F1C}"/>
              </a:ext>
            </a:extLst>
          </p:cNvPr>
          <p:cNvSpPr/>
          <p:nvPr/>
        </p:nvSpPr>
        <p:spPr>
          <a:xfrm>
            <a:off x="5485364" y="2405037"/>
            <a:ext cx="992619" cy="6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00474-1C1D-753A-DF2C-7B9006A157C6}"/>
              </a:ext>
            </a:extLst>
          </p:cNvPr>
          <p:cNvSpPr/>
          <p:nvPr/>
        </p:nvSpPr>
        <p:spPr>
          <a:xfrm>
            <a:off x="2674413" y="2391631"/>
            <a:ext cx="399142" cy="32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9EB1D0AD-2999-B0CA-3971-4CF1E7278792}"/>
              </a:ext>
            </a:extLst>
          </p:cNvPr>
          <p:cNvSpPr/>
          <p:nvPr/>
        </p:nvSpPr>
        <p:spPr>
          <a:xfrm>
            <a:off x="3152454" y="249281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E8F52-8090-952A-30A1-8FD00E34F131}"/>
              </a:ext>
            </a:extLst>
          </p:cNvPr>
          <p:cNvSpPr txBox="1"/>
          <p:nvPr/>
        </p:nvSpPr>
        <p:spPr>
          <a:xfrm>
            <a:off x="3603816" y="19820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LoadBalancer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1831E-4009-6AFD-0E48-4C464D3C253B}"/>
              </a:ext>
            </a:extLst>
          </p:cNvPr>
          <p:cNvSpPr/>
          <p:nvPr/>
        </p:nvSpPr>
        <p:spPr>
          <a:xfrm>
            <a:off x="4141795" y="2367475"/>
            <a:ext cx="334835" cy="42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D6FE-5D93-ED05-316E-F4445BAE03AD}"/>
              </a:ext>
            </a:extLst>
          </p:cNvPr>
          <p:cNvSpPr txBox="1"/>
          <p:nvPr/>
        </p:nvSpPr>
        <p:spPr>
          <a:xfrm>
            <a:off x="802755" y="1967076"/>
            <a:ext cx="2599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Https</a:t>
            </a:r>
            <a:br>
              <a:rPr lang="fr-FR" dirty="0"/>
            </a:br>
            <a:r>
              <a:rPr lang="fr-FR" dirty="0"/>
              <a:t>Hadoop APIs</a:t>
            </a:r>
          </a:p>
          <a:p>
            <a:r>
              <a:rPr lang="fr-FR" dirty="0"/>
              <a:t>(Knox,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</a:t>
            </a:r>
          </a:p>
          <a:p>
            <a:r>
              <a:rPr lang="fr-FR" dirty="0"/>
              <a:t> </a:t>
            </a:r>
            <a:r>
              <a:rPr lang="fr-FR" dirty="0" err="1"/>
              <a:t>Hdfs</a:t>
            </a:r>
            <a:r>
              <a:rPr lang="fr-FR" dirty="0"/>
              <a:t>, </a:t>
            </a:r>
            <a:r>
              <a:rPr lang="fr-FR" dirty="0" err="1"/>
              <a:t>Hive</a:t>
            </a:r>
            <a:r>
              <a:rPr lang="fr-FR" dirty="0"/>
              <a:t> Hue, </a:t>
            </a:r>
            <a:r>
              <a:rPr lang="fr-FR" dirty="0" err="1"/>
              <a:t>Ambari</a:t>
            </a:r>
            <a:r>
              <a:rPr lang="fr-FR" dirty="0"/>
              <a:t>..)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B46F2-01BA-E402-3B73-1056CAE78DFC}"/>
              </a:ext>
            </a:extLst>
          </p:cNvPr>
          <p:cNvSpPr/>
          <p:nvPr/>
        </p:nvSpPr>
        <p:spPr>
          <a:xfrm>
            <a:off x="3867679" y="3529984"/>
            <a:ext cx="714429" cy="429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22C31-A2E3-A0D6-3EAD-786C32BB9F15}"/>
              </a:ext>
            </a:extLst>
          </p:cNvPr>
          <p:cNvSpPr txBox="1"/>
          <p:nvPr/>
        </p:nvSpPr>
        <p:spPr>
          <a:xfrm>
            <a:off x="759251" y="3429320"/>
            <a:ext cx="2068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SSH</a:t>
            </a:r>
          </a:p>
          <a:p>
            <a:r>
              <a:rPr lang="fr-FR" dirty="0"/>
              <a:t>On « Edge » Node</a:t>
            </a:r>
            <a:br>
              <a:rPr lang="fr-FR" dirty="0"/>
            </a:br>
            <a:r>
              <a:rPr lang="fr-FR" dirty="0"/>
              <a:t>for command line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Spark, ..</a:t>
            </a:r>
          </a:p>
        </p:txBody>
      </p:sp>
      <p:pic>
        <p:nvPicPr>
          <p:cNvPr id="6146" name="Picture 2" descr="Hortonworks - Wikipedia">
            <a:extLst>
              <a:ext uri="{FF2B5EF4-FFF2-40B4-BE49-F238E27FC236}">
                <a16:creationId xmlns:a16="http://schemas.microsoft.com/office/drawing/2014/main" id="{2E9B164A-FAA0-3241-1075-755EEBE3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66" y="6026482"/>
            <a:ext cx="2256807" cy="7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CE2030-3B3A-76F3-94A7-EC2382A62528}"/>
              </a:ext>
            </a:extLst>
          </p:cNvPr>
          <p:cNvSpPr txBox="1"/>
          <p:nvPr/>
        </p:nvSpPr>
        <p:spPr>
          <a:xfrm>
            <a:off x="4560546" y="1482833"/>
            <a:ext cx="26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Main </a:t>
            </a:r>
            <a:r>
              <a:rPr lang="fr-FR" b="1" dirty="0" err="1"/>
              <a:t>HeadNode</a:t>
            </a:r>
            <a:r>
              <a:rPr lang="fr-FR" dirty="0"/>
              <a:t> Server</a:t>
            </a:r>
          </a:p>
          <a:p>
            <a:r>
              <a:rPr lang="fr-FR" dirty="0"/>
              <a:t>(</a:t>
            </a:r>
            <a:r>
              <a:rPr lang="fr-FR" dirty="0" err="1"/>
              <a:t>NameNode</a:t>
            </a:r>
            <a:r>
              <a:rPr lang="fr-FR" dirty="0"/>
              <a:t>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..)</a:t>
            </a:r>
          </a:p>
        </p:txBody>
      </p:sp>
      <p:pic>
        <p:nvPicPr>
          <p:cNvPr id="6148" name="Picture 4" descr="PostgreSQL - Visual Studio Marketplace">
            <a:extLst>
              <a:ext uri="{FF2B5EF4-FFF2-40B4-BE49-F238E27FC236}">
                <a16:creationId xmlns:a16="http://schemas.microsoft.com/office/drawing/2014/main" id="{AEC5A034-D1D5-4796-84E7-BB340ADA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5" y="3159358"/>
            <a:ext cx="361039" cy="3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51CAA-929A-252F-8791-17F8040F9C9B}"/>
              </a:ext>
            </a:extLst>
          </p:cNvPr>
          <p:cNvSpPr txBox="1"/>
          <p:nvPr/>
        </p:nvSpPr>
        <p:spPr>
          <a:xfrm>
            <a:off x="5423973" y="3429679"/>
            <a:ext cx="192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for </a:t>
            </a:r>
          </a:p>
          <a:p>
            <a:r>
              <a:rPr lang="fr-FR" dirty="0" err="1"/>
              <a:t>Oozie,Yarn,Ranger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..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D51280-A4C4-372D-3BF4-82CA500A7276}"/>
              </a:ext>
            </a:extLst>
          </p:cNvPr>
          <p:cNvSpPr/>
          <p:nvPr/>
        </p:nvSpPr>
        <p:spPr>
          <a:xfrm>
            <a:off x="7602123" y="2199469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3654A6D8-C9EE-F1E1-46D1-1B12CF1483D1}"/>
              </a:ext>
            </a:extLst>
          </p:cNvPr>
          <p:cNvSpPr/>
          <p:nvPr/>
        </p:nvSpPr>
        <p:spPr>
          <a:xfrm>
            <a:off x="8421672" y="221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45E39264-F99B-6620-2FDB-2CFF5AF2A894}"/>
              </a:ext>
            </a:extLst>
          </p:cNvPr>
          <p:cNvSpPr/>
          <p:nvPr/>
        </p:nvSpPr>
        <p:spPr>
          <a:xfrm>
            <a:off x="8490052" y="226909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AEDFFAC-871B-97B7-AE62-3072FF661D9A}"/>
              </a:ext>
            </a:extLst>
          </p:cNvPr>
          <p:cNvSpPr/>
          <p:nvPr/>
        </p:nvSpPr>
        <p:spPr>
          <a:xfrm>
            <a:off x="8567209" y="232138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6CF7FA9E-1F1A-299B-473E-D157ACFB23E8}"/>
              </a:ext>
            </a:extLst>
          </p:cNvPr>
          <p:cNvSpPr/>
          <p:nvPr/>
        </p:nvSpPr>
        <p:spPr>
          <a:xfrm>
            <a:off x="8620035" y="23831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87018-383F-8E58-A88E-1D9A06AC6DF7}"/>
              </a:ext>
            </a:extLst>
          </p:cNvPr>
          <p:cNvSpPr txBox="1"/>
          <p:nvPr/>
        </p:nvSpPr>
        <p:spPr>
          <a:xfrm>
            <a:off x="7302312" y="1888150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</a:t>
            </a:r>
            <a:r>
              <a:rPr lang="fr-FR" b="1" dirty="0" err="1"/>
              <a:t>DataNodes</a:t>
            </a:r>
            <a:endParaRPr lang="fr-FR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47DB1-1E68-1BAB-371A-6D298DD8F781}"/>
              </a:ext>
            </a:extLst>
          </p:cNvPr>
          <p:cNvSpPr/>
          <p:nvPr/>
        </p:nvSpPr>
        <p:spPr>
          <a:xfrm>
            <a:off x="7818478" y="262183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55141CF-6A78-7B7B-36BF-B49C08BCBC8B}"/>
              </a:ext>
            </a:extLst>
          </p:cNvPr>
          <p:cNvSpPr/>
          <p:nvPr/>
        </p:nvSpPr>
        <p:spPr>
          <a:xfrm>
            <a:off x="8638027" y="263623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24838E7-F516-7CE4-9A20-4FFFE912F354}"/>
              </a:ext>
            </a:extLst>
          </p:cNvPr>
          <p:cNvSpPr/>
          <p:nvPr/>
        </p:nvSpPr>
        <p:spPr>
          <a:xfrm>
            <a:off x="8706407" y="269146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8DDEE11-07C4-44C9-770E-E9ACA6BA392D}"/>
              </a:ext>
            </a:extLst>
          </p:cNvPr>
          <p:cNvSpPr/>
          <p:nvPr/>
        </p:nvSpPr>
        <p:spPr>
          <a:xfrm>
            <a:off x="8783564" y="274374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8EF41A2-C818-1B94-9EDB-43F8AE71739E}"/>
              </a:ext>
            </a:extLst>
          </p:cNvPr>
          <p:cNvSpPr/>
          <p:nvPr/>
        </p:nvSpPr>
        <p:spPr>
          <a:xfrm>
            <a:off x="8836390" y="280551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649C12-4D7F-0A2D-9F4D-57709DC60F7D}"/>
              </a:ext>
            </a:extLst>
          </p:cNvPr>
          <p:cNvSpPr/>
          <p:nvPr/>
        </p:nvSpPr>
        <p:spPr>
          <a:xfrm>
            <a:off x="8039800" y="307962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3E55C1BE-8B4C-D67A-FDD8-C4F5E32CF386}"/>
              </a:ext>
            </a:extLst>
          </p:cNvPr>
          <p:cNvSpPr/>
          <p:nvPr/>
        </p:nvSpPr>
        <p:spPr>
          <a:xfrm>
            <a:off x="8859349" y="30940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8680086-C894-F2B1-42BD-9C0D051E3AA8}"/>
              </a:ext>
            </a:extLst>
          </p:cNvPr>
          <p:cNvSpPr/>
          <p:nvPr/>
        </p:nvSpPr>
        <p:spPr>
          <a:xfrm>
            <a:off x="8927729" y="31492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12630136-CB7E-D337-47F5-73FD2234C245}"/>
              </a:ext>
            </a:extLst>
          </p:cNvPr>
          <p:cNvSpPr/>
          <p:nvPr/>
        </p:nvSpPr>
        <p:spPr>
          <a:xfrm>
            <a:off x="9004886" y="32015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E1A29015-C3E9-8FBF-1AE7-DDE628CF4670}"/>
              </a:ext>
            </a:extLst>
          </p:cNvPr>
          <p:cNvSpPr/>
          <p:nvPr/>
        </p:nvSpPr>
        <p:spPr>
          <a:xfrm>
            <a:off x="9057712" y="326330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3B41A2-1159-53AC-3396-90A0BC705114}"/>
              </a:ext>
            </a:extLst>
          </p:cNvPr>
          <p:cNvSpPr/>
          <p:nvPr/>
        </p:nvSpPr>
        <p:spPr>
          <a:xfrm>
            <a:off x="8225994" y="352630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3282CAC5-5627-0825-0D45-E07E2874EC3B}"/>
              </a:ext>
            </a:extLst>
          </p:cNvPr>
          <p:cNvSpPr/>
          <p:nvPr/>
        </p:nvSpPr>
        <p:spPr>
          <a:xfrm>
            <a:off x="9045543" y="35407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BEA40400-116F-A434-CFA3-8F931894AAD3}"/>
              </a:ext>
            </a:extLst>
          </p:cNvPr>
          <p:cNvSpPr/>
          <p:nvPr/>
        </p:nvSpPr>
        <p:spPr>
          <a:xfrm>
            <a:off x="9113923" y="35959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859C3BF1-5240-58C4-6DF2-ED7ED01CF30D}"/>
              </a:ext>
            </a:extLst>
          </p:cNvPr>
          <p:cNvSpPr/>
          <p:nvPr/>
        </p:nvSpPr>
        <p:spPr>
          <a:xfrm>
            <a:off x="9191080" y="364821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63A9B018-CF4E-0920-F30D-72100CE3A7EA}"/>
              </a:ext>
            </a:extLst>
          </p:cNvPr>
          <p:cNvSpPr/>
          <p:nvPr/>
        </p:nvSpPr>
        <p:spPr>
          <a:xfrm>
            <a:off x="9243906" y="370998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BB291-14CF-DDD7-513D-53636D56294C}"/>
              </a:ext>
            </a:extLst>
          </p:cNvPr>
          <p:cNvSpPr/>
          <p:nvPr/>
        </p:nvSpPr>
        <p:spPr>
          <a:xfrm>
            <a:off x="8421672" y="3966421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389FBC6F-950F-29BA-ADE5-6A5C4764AE79}"/>
              </a:ext>
            </a:extLst>
          </p:cNvPr>
          <p:cNvSpPr/>
          <p:nvPr/>
        </p:nvSpPr>
        <p:spPr>
          <a:xfrm>
            <a:off x="9241221" y="398082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CD719874-69B2-A467-B2E0-4333D0C0A98F}"/>
              </a:ext>
            </a:extLst>
          </p:cNvPr>
          <p:cNvSpPr/>
          <p:nvPr/>
        </p:nvSpPr>
        <p:spPr>
          <a:xfrm>
            <a:off x="9309601" y="40360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3759F031-D7D9-F21C-ABBF-0A0FD70636AC}"/>
              </a:ext>
            </a:extLst>
          </p:cNvPr>
          <p:cNvSpPr/>
          <p:nvPr/>
        </p:nvSpPr>
        <p:spPr>
          <a:xfrm>
            <a:off x="9386758" y="40883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F4B5AA26-F4CE-CAA3-1AAE-B19D880A5093}"/>
              </a:ext>
            </a:extLst>
          </p:cNvPr>
          <p:cNvSpPr/>
          <p:nvPr/>
        </p:nvSpPr>
        <p:spPr>
          <a:xfrm>
            <a:off x="9439584" y="415010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44140EF7-36DE-8869-529E-6EC15427A699}"/>
              </a:ext>
            </a:extLst>
          </p:cNvPr>
          <p:cNvSpPr/>
          <p:nvPr/>
        </p:nvSpPr>
        <p:spPr>
          <a:xfrm>
            <a:off x="3127931" y="3667734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1A083B-93AC-554B-3B6B-B0E9045BA353}"/>
              </a:ext>
            </a:extLst>
          </p:cNvPr>
          <p:cNvSpPr/>
          <p:nvPr/>
        </p:nvSpPr>
        <p:spPr>
          <a:xfrm>
            <a:off x="3876592" y="4813905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35B00399-59B6-1C3B-6981-C5CA8797BA41}"/>
              </a:ext>
            </a:extLst>
          </p:cNvPr>
          <p:cNvSpPr/>
          <p:nvPr/>
        </p:nvSpPr>
        <p:spPr>
          <a:xfrm>
            <a:off x="4732853" y="47486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367A7E16-C0B6-7691-6D25-0AD3746ACAE0}"/>
              </a:ext>
            </a:extLst>
          </p:cNvPr>
          <p:cNvSpPr/>
          <p:nvPr/>
        </p:nvSpPr>
        <p:spPr>
          <a:xfrm>
            <a:off x="4801233" y="480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D82C5574-8DCF-0414-E199-338A3F237510}"/>
              </a:ext>
            </a:extLst>
          </p:cNvPr>
          <p:cNvSpPr/>
          <p:nvPr/>
        </p:nvSpPr>
        <p:spPr>
          <a:xfrm>
            <a:off x="4878390" y="485615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B66A2798-7F2B-C13C-9809-E6BB34883C52}"/>
              </a:ext>
            </a:extLst>
          </p:cNvPr>
          <p:cNvSpPr/>
          <p:nvPr/>
        </p:nvSpPr>
        <p:spPr>
          <a:xfrm>
            <a:off x="4931216" y="49179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D8FBC4-DDA6-BB1E-4BF7-5F98E7525B2E}"/>
              </a:ext>
            </a:extLst>
          </p:cNvPr>
          <p:cNvSpPr/>
          <p:nvPr/>
        </p:nvSpPr>
        <p:spPr>
          <a:xfrm>
            <a:off x="8626486" y="4395350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4B750C86-9483-8842-7332-0BAA233D665C}"/>
              </a:ext>
            </a:extLst>
          </p:cNvPr>
          <p:cNvSpPr/>
          <p:nvPr/>
        </p:nvSpPr>
        <p:spPr>
          <a:xfrm>
            <a:off x="9446035" y="44097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852711D9-4B25-3F60-EF4D-A7BA0E96B70E}"/>
              </a:ext>
            </a:extLst>
          </p:cNvPr>
          <p:cNvSpPr/>
          <p:nvPr/>
        </p:nvSpPr>
        <p:spPr>
          <a:xfrm>
            <a:off x="9514415" y="446497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F8D09E47-E13E-3E14-1AD4-94C4A7CECC52}"/>
              </a:ext>
            </a:extLst>
          </p:cNvPr>
          <p:cNvSpPr/>
          <p:nvPr/>
        </p:nvSpPr>
        <p:spPr>
          <a:xfrm>
            <a:off x="9591572" y="451726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B06BAB50-B9A3-AA9D-B020-2F93E717248C}"/>
              </a:ext>
            </a:extLst>
          </p:cNvPr>
          <p:cNvSpPr/>
          <p:nvPr/>
        </p:nvSpPr>
        <p:spPr>
          <a:xfrm>
            <a:off x="9644398" y="45790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D38F1-335B-D889-509C-2D0584A6E735}"/>
              </a:ext>
            </a:extLst>
          </p:cNvPr>
          <p:cNvSpPr/>
          <p:nvPr/>
        </p:nvSpPr>
        <p:spPr>
          <a:xfrm>
            <a:off x="3942043" y="5103424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F62EB61A-C646-9361-AD60-AD65B813A060}"/>
              </a:ext>
            </a:extLst>
          </p:cNvPr>
          <p:cNvSpPr/>
          <p:nvPr/>
        </p:nvSpPr>
        <p:spPr>
          <a:xfrm>
            <a:off x="4798304" y="503817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9210EF82-9114-8A82-4702-E4D486BC0CC1}"/>
              </a:ext>
            </a:extLst>
          </p:cNvPr>
          <p:cNvSpPr/>
          <p:nvPr/>
        </p:nvSpPr>
        <p:spPr>
          <a:xfrm>
            <a:off x="4866684" y="509339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21D925AC-2C99-0686-F1A7-E60D530F225D}"/>
              </a:ext>
            </a:extLst>
          </p:cNvPr>
          <p:cNvSpPr/>
          <p:nvPr/>
        </p:nvSpPr>
        <p:spPr>
          <a:xfrm>
            <a:off x="4943841" y="514567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7FEB221-FFD9-12AA-7C02-690975249862}"/>
              </a:ext>
            </a:extLst>
          </p:cNvPr>
          <p:cNvSpPr/>
          <p:nvPr/>
        </p:nvSpPr>
        <p:spPr>
          <a:xfrm>
            <a:off x="4996667" y="520744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597A7-1849-5F14-F25B-CDD4D7D2E5FC}"/>
              </a:ext>
            </a:extLst>
          </p:cNvPr>
          <p:cNvSpPr/>
          <p:nvPr/>
        </p:nvSpPr>
        <p:spPr>
          <a:xfrm>
            <a:off x="4036249" y="5407931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Cylinder 62">
            <a:extLst>
              <a:ext uri="{FF2B5EF4-FFF2-40B4-BE49-F238E27FC236}">
                <a16:creationId xmlns:a16="http://schemas.microsoft.com/office/drawing/2014/main" id="{37749F40-CDBB-F0BD-70EC-EF7081819E15}"/>
              </a:ext>
            </a:extLst>
          </p:cNvPr>
          <p:cNvSpPr/>
          <p:nvPr/>
        </p:nvSpPr>
        <p:spPr>
          <a:xfrm>
            <a:off x="4892510" y="534267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4" name="Cylinder 6143">
            <a:extLst>
              <a:ext uri="{FF2B5EF4-FFF2-40B4-BE49-F238E27FC236}">
                <a16:creationId xmlns:a16="http://schemas.microsoft.com/office/drawing/2014/main" id="{2174C4FC-AF72-E8A3-4D66-6128FEA74C5D}"/>
              </a:ext>
            </a:extLst>
          </p:cNvPr>
          <p:cNvSpPr/>
          <p:nvPr/>
        </p:nvSpPr>
        <p:spPr>
          <a:xfrm>
            <a:off x="4960890" y="539790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5" name="Cylinder 6144">
            <a:extLst>
              <a:ext uri="{FF2B5EF4-FFF2-40B4-BE49-F238E27FC236}">
                <a16:creationId xmlns:a16="http://schemas.microsoft.com/office/drawing/2014/main" id="{19D7F7EF-1DD9-140B-C3BA-1E49EA35A84C}"/>
              </a:ext>
            </a:extLst>
          </p:cNvPr>
          <p:cNvSpPr/>
          <p:nvPr/>
        </p:nvSpPr>
        <p:spPr>
          <a:xfrm>
            <a:off x="5038047" y="545018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7" name="Cylinder 6146">
            <a:extLst>
              <a:ext uri="{FF2B5EF4-FFF2-40B4-BE49-F238E27FC236}">
                <a16:creationId xmlns:a16="http://schemas.microsoft.com/office/drawing/2014/main" id="{A72CC6BF-5B4F-C34F-9D25-59FAE56A024B}"/>
              </a:ext>
            </a:extLst>
          </p:cNvPr>
          <p:cNvSpPr/>
          <p:nvPr/>
        </p:nvSpPr>
        <p:spPr>
          <a:xfrm>
            <a:off x="5090873" y="55119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9" name="Flowchart: Direct Access Storage 6148">
            <a:extLst>
              <a:ext uri="{FF2B5EF4-FFF2-40B4-BE49-F238E27FC236}">
                <a16:creationId xmlns:a16="http://schemas.microsoft.com/office/drawing/2014/main" id="{EDCF461F-C7FC-D0A3-D58C-8EFE58CBF338}"/>
              </a:ext>
            </a:extLst>
          </p:cNvPr>
          <p:cNvSpPr/>
          <p:nvPr/>
        </p:nvSpPr>
        <p:spPr>
          <a:xfrm>
            <a:off x="3174389" y="5166433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50E70521-1105-86D8-7D07-EAFC5DB37034}"/>
              </a:ext>
            </a:extLst>
          </p:cNvPr>
          <p:cNvSpPr txBox="1"/>
          <p:nvPr/>
        </p:nvSpPr>
        <p:spPr>
          <a:xfrm>
            <a:off x="723928" y="4998335"/>
            <a:ext cx="216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streaming</a:t>
            </a:r>
          </a:p>
          <a:p>
            <a:r>
              <a:rPr lang="fr-FR" b="1" dirty="0"/>
              <a:t>Kafka</a:t>
            </a:r>
            <a:r>
              <a:rPr lang="fr-FR" dirty="0"/>
              <a:t>, </a:t>
            </a:r>
            <a:r>
              <a:rPr lang="fr-FR" dirty="0" err="1"/>
              <a:t>Jms</a:t>
            </a:r>
            <a:r>
              <a:rPr lang="fr-FR" dirty="0"/>
              <a:t>, </a:t>
            </a:r>
            <a:r>
              <a:rPr lang="fr-FR" dirty="0" err="1"/>
              <a:t>tibcoEMS</a:t>
            </a:r>
            <a:endParaRPr lang="fr-FR" dirty="0"/>
          </a:p>
          <a:p>
            <a:r>
              <a:rPr lang="fr-FR" dirty="0" err="1"/>
              <a:t>Flume</a:t>
            </a:r>
            <a:r>
              <a:rPr lang="fr-FR" dirty="0"/>
              <a:t> + http front</a:t>
            </a: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34A14935-95F6-9A0A-B5CE-2FDE31449577}"/>
              </a:ext>
            </a:extLst>
          </p:cNvPr>
          <p:cNvSpPr txBox="1"/>
          <p:nvPr/>
        </p:nvSpPr>
        <p:spPr>
          <a:xfrm>
            <a:off x="3659803" y="4406931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 Kafka Brokers</a:t>
            </a:r>
          </a:p>
        </p:txBody>
      </p:sp>
      <p:sp>
        <p:nvSpPr>
          <p:cNvPr id="6152" name="TextBox 6151">
            <a:extLst>
              <a:ext uri="{FF2B5EF4-FFF2-40B4-BE49-F238E27FC236}">
                <a16:creationId xmlns:a16="http://schemas.microsoft.com/office/drawing/2014/main" id="{1EEE6EEB-ACD5-2522-7A2A-662B36FEF522}"/>
              </a:ext>
            </a:extLst>
          </p:cNvPr>
          <p:cNvSpPr txBox="1"/>
          <p:nvPr/>
        </p:nvSpPr>
        <p:spPr>
          <a:xfrm>
            <a:off x="3897749" y="356746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_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2329D3D-CA78-33AE-9E8C-AFF54972791E}"/>
              </a:ext>
            </a:extLst>
          </p:cNvPr>
          <p:cNvSpPr/>
          <p:nvPr/>
        </p:nvSpPr>
        <p:spPr>
          <a:xfrm>
            <a:off x="6674096" y="516861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4" name="Flowchart: Direct Access Storage 6153">
            <a:extLst>
              <a:ext uri="{FF2B5EF4-FFF2-40B4-BE49-F238E27FC236}">
                <a16:creationId xmlns:a16="http://schemas.microsoft.com/office/drawing/2014/main" id="{DA17DC1E-D45B-FE5B-873F-9A99E46A3887}"/>
              </a:ext>
            </a:extLst>
          </p:cNvPr>
          <p:cNvSpPr/>
          <p:nvPr/>
        </p:nvSpPr>
        <p:spPr>
          <a:xfrm rot="5400000">
            <a:off x="6781369" y="584165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5" name="TextBox 6154">
            <a:extLst>
              <a:ext uri="{FF2B5EF4-FFF2-40B4-BE49-F238E27FC236}">
                <a16:creationId xmlns:a16="http://schemas.microsoft.com/office/drawing/2014/main" id="{BFF7BC90-26CE-13B9-A74C-9E80F73C944D}"/>
              </a:ext>
            </a:extLst>
          </p:cNvPr>
          <p:cNvSpPr txBox="1"/>
          <p:nvPr/>
        </p:nvSpPr>
        <p:spPr>
          <a:xfrm>
            <a:off x="6139059" y="6307679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for ADMIN (</a:t>
            </a:r>
            <a:r>
              <a:rPr lang="fr-FR" dirty="0" err="1"/>
              <a:t>Internal</a:t>
            </a:r>
            <a:r>
              <a:rPr lang="fr-FR" dirty="0"/>
              <a:t> APIs)</a:t>
            </a:r>
          </a:p>
        </p:txBody>
      </p:sp>
    </p:spTree>
    <p:extLst>
      <p:ext uri="{BB962C8B-B14F-4D97-AF65-F5344CB8AC3E}">
        <p14:creationId xmlns:p14="http://schemas.microsoft.com/office/powerpoint/2010/main" val="178908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97E0-7142-AA18-02FE-3F35D90B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6BE52-6EBC-FB24-149B-1C8B20C1EDBE}"/>
              </a:ext>
            </a:extLst>
          </p:cNvPr>
          <p:cNvSpPr txBox="1"/>
          <p:nvPr/>
        </p:nvSpPr>
        <p:spPr>
          <a:xfrm>
            <a:off x="838200" y="2211009"/>
            <a:ext cx="2439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x 2 </a:t>
            </a:r>
            <a:r>
              <a:rPr lang="fr-FR" dirty="0" err="1"/>
              <a:t>hours</a:t>
            </a:r>
            <a:r>
              <a:rPr lang="fr-FR" dirty="0"/>
              <a:t> of </a:t>
            </a:r>
            <a:r>
              <a:rPr lang="fr-FR" dirty="0" err="1"/>
              <a:t>lessons</a:t>
            </a:r>
            <a:endParaRPr lang="fr-FR" dirty="0"/>
          </a:p>
          <a:p>
            <a:r>
              <a:rPr lang="fr-FR" dirty="0"/>
              <a:t>4 x 2 </a:t>
            </a:r>
            <a:r>
              <a:rPr lang="fr-FR" dirty="0" err="1"/>
              <a:t>hours</a:t>
            </a:r>
            <a:r>
              <a:rPr lang="fr-FR" dirty="0"/>
              <a:t> of Hands-On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FCEE9-FB59-B0F9-E529-6A019E6F1A97}"/>
              </a:ext>
            </a:extLst>
          </p:cNvPr>
          <p:cNvSpPr txBox="1"/>
          <p:nvPr/>
        </p:nvSpPr>
        <p:spPr>
          <a:xfrm>
            <a:off x="4257523" y="2211009"/>
            <a:ext cx="68518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Objective Lesson 1 :  </a:t>
            </a:r>
            <a:r>
              <a:rPr lang="fr-FR" sz="2400" dirty="0" err="1"/>
              <a:t>Overview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BigData</a:t>
            </a:r>
            <a:r>
              <a:rPr lang="fr-FR" sz="2400" dirty="0"/>
              <a:t> ?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Spark ?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Data </a:t>
            </a:r>
            <a:r>
              <a:rPr lang="fr-FR" sz="2400" dirty="0" err="1"/>
              <a:t>processing</a:t>
            </a:r>
            <a:r>
              <a:rPr lang="fr-FR" sz="2400" dirty="0"/>
              <a:t> ?</a:t>
            </a:r>
          </a:p>
          <a:p>
            <a:r>
              <a:rPr lang="fr-FR" sz="2400" dirty="0"/>
              <a:t>   … </a:t>
            </a:r>
            <a:r>
              <a:rPr lang="fr-FR" sz="2400" dirty="0" err="1"/>
              <a:t>concrete</a:t>
            </a:r>
            <a:r>
              <a:rPr lang="fr-FR" sz="2400" dirty="0"/>
              <a:t> </a:t>
            </a:r>
            <a:r>
              <a:rPr lang="fr-FR" sz="2400" dirty="0" err="1"/>
              <a:t>examples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experience</a:t>
            </a:r>
            <a:r>
              <a:rPr lang="fr-FR" sz="2400" dirty="0"/>
              <a:t> in a </a:t>
            </a:r>
            <a:r>
              <a:rPr lang="fr-FR" sz="2400" dirty="0" err="1"/>
              <a:t>company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961B0-6187-8BA8-C01E-1AE91BF64425}"/>
              </a:ext>
            </a:extLst>
          </p:cNvPr>
          <p:cNvSpPr txBox="1"/>
          <p:nvPr/>
        </p:nvSpPr>
        <p:spPr>
          <a:xfrm>
            <a:off x="4257523" y="5536906"/>
            <a:ext cx="5680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Objective Lesson 2,3,4 :   </a:t>
            </a:r>
            <a:r>
              <a:rPr lang="fr-FR" sz="2400" dirty="0" err="1"/>
              <a:t>Deep</a:t>
            </a:r>
            <a:r>
              <a:rPr lang="fr-FR" sz="2400" dirty="0"/>
              <a:t> Dive in Spark</a:t>
            </a:r>
          </a:p>
          <a:p>
            <a:r>
              <a:rPr lang="fr-FR" sz="24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42028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9FE9-C1A2-E019-6BD7-18C235E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90" y="2167343"/>
            <a:ext cx="10515600" cy="209099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How Softwares </a:t>
            </a:r>
            <a:r>
              <a:rPr lang="fr-FR" dirty="0" err="1"/>
              <a:t>evolve</a:t>
            </a:r>
            <a:r>
              <a:rPr lang="fr-FR" dirty="0"/>
              <a:t> to </a:t>
            </a:r>
            <a:r>
              <a:rPr lang="fr-FR" dirty="0" err="1"/>
              <a:t>handle</a:t>
            </a:r>
            <a:r>
              <a:rPr lang="fr-FR" dirty="0"/>
              <a:t> all </a:t>
            </a:r>
            <a:r>
              <a:rPr lang="fr-FR" dirty="0" err="1"/>
              <a:t>this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ones</a:t>
            </a:r>
            <a:r>
              <a:rPr lang="fr-FR" dirty="0"/>
              <a:t> to use </a:t>
            </a:r>
            <a:r>
              <a:rPr lang="fr-FR" dirty="0" err="1"/>
              <a:t>today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17181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E67F-BB4E-47F8-A959-07907A5D2D14}"/>
              </a:ext>
            </a:extLst>
          </p:cNvPr>
          <p:cNvSpPr txBox="1">
            <a:spLocks/>
          </p:cNvSpPr>
          <p:nvPr/>
        </p:nvSpPr>
        <p:spPr>
          <a:xfrm>
            <a:off x="215" y="-30589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Hadoop </a:t>
            </a:r>
            <a:r>
              <a:rPr lang="fr-FR" sz="5321" dirty="0" err="1">
                <a:solidFill>
                  <a:sysClr val="windowText" lastClr="000000"/>
                </a:solidFill>
              </a:rPr>
              <a:t>Ecosystem</a:t>
            </a:r>
            <a:r>
              <a:rPr lang="fr-FR" sz="5321" dirty="0">
                <a:solidFill>
                  <a:sysClr val="windowText" lastClr="000000"/>
                </a:solidFill>
              </a:rPr>
              <a:t> « Explosion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436F1-93C1-4620-88FF-6C7CDA7B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2" y="884343"/>
            <a:ext cx="10988239" cy="57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3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9721-285D-40B3-9058-00C3208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(</a:t>
            </a:r>
            <a:r>
              <a:rPr lang="fr-FR" dirty="0" err="1"/>
              <a:t>Recent</a:t>
            </a:r>
            <a:r>
              <a:rPr lang="fr-FR" dirty="0"/>
              <a:t>) </a:t>
            </a:r>
            <a:r>
              <a:rPr lang="fr-FR" dirty="0" err="1"/>
              <a:t>History</a:t>
            </a:r>
            <a:r>
              <a:rPr lang="fr-FR" dirty="0"/>
              <a:t> &amp; </a:t>
            </a:r>
            <a:r>
              <a:rPr lang="fr-FR" dirty="0" err="1"/>
              <a:t>Ancestors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AD73F8F-B96E-4C3A-8B71-E9ACDA380287}"/>
              </a:ext>
            </a:extLst>
          </p:cNvPr>
          <p:cNvSpPr/>
          <p:nvPr/>
        </p:nvSpPr>
        <p:spPr>
          <a:xfrm>
            <a:off x="889855" y="1762016"/>
            <a:ext cx="5582911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F9C89-0903-4862-A464-6FEFE0FA75AF}"/>
              </a:ext>
            </a:extLst>
          </p:cNvPr>
          <p:cNvSpPr txBox="1"/>
          <p:nvPr/>
        </p:nvSpPr>
        <p:spPr>
          <a:xfrm>
            <a:off x="621461" y="2126955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2002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@Google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5DCE6-D6E7-457D-ADEE-4FF973A598F8}"/>
              </a:ext>
            </a:extLst>
          </p:cNvPr>
          <p:cNvSpPr txBox="1"/>
          <p:nvPr/>
        </p:nvSpPr>
        <p:spPr>
          <a:xfrm>
            <a:off x="1751533" y="2169864"/>
            <a:ext cx="169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2004</a:t>
            </a:r>
            <a:r>
              <a:rPr lang="fr-FR" dirty="0"/>
              <a:t>  Google </a:t>
            </a:r>
          </a:p>
          <a:p>
            <a:r>
              <a:rPr lang="fr-FR" dirty="0"/>
              <a:t>Paper </a:t>
            </a:r>
            <a:r>
              <a:rPr lang="fr-FR" dirty="0" err="1"/>
              <a:t>published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9E70-1DE4-4215-B974-1D51ED036A2E}"/>
              </a:ext>
            </a:extLst>
          </p:cNvPr>
          <p:cNvSpPr txBox="1"/>
          <p:nvPr/>
        </p:nvSpPr>
        <p:spPr>
          <a:xfrm>
            <a:off x="5877251" y="2153885"/>
            <a:ext cx="292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2014</a:t>
            </a:r>
            <a:r>
              <a:rPr lang="fr-FR" dirty="0"/>
              <a:t> Google</a:t>
            </a:r>
          </a:p>
          <a:p>
            <a:r>
              <a:rPr lang="fr-FR" dirty="0"/>
              <a:t>No more </a:t>
            </a:r>
            <a:r>
              <a:rPr lang="fr-FR" dirty="0" err="1"/>
              <a:t>used</a:t>
            </a:r>
            <a:r>
              <a:rPr lang="fr-FR" dirty="0"/>
              <a:t> of MapReduce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6D9F58-C2EB-4F61-BC7E-2D130BFFC257}"/>
              </a:ext>
            </a:extLst>
          </p:cNvPr>
          <p:cNvSpPr/>
          <p:nvPr/>
        </p:nvSpPr>
        <p:spPr>
          <a:xfrm>
            <a:off x="2820341" y="3427615"/>
            <a:ext cx="551132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67BAD-4AC1-44CC-A71E-83004C2B8857}"/>
              </a:ext>
            </a:extLst>
          </p:cNvPr>
          <p:cNvSpPr txBox="1"/>
          <p:nvPr/>
        </p:nvSpPr>
        <p:spPr>
          <a:xfrm>
            <a:off x="2411776" y="3750780"/>
            <a:ext cx="253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2006</a:t>
            </a:r>
            <a:r>
              <a:rPr lang="fr-FR" dirty="0"/>
              <a:t>  @Yahoo</a:t>
            </a:r>
          </a:p>
          <a:p>
            <a:r>
              <a:rPr lang="fr-FR" dirty="0"/>
              <a:t>Hadoop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DD4AC-7942-4C7B-A8D3-2DF3266077D0}"/>
              </a:ext>
            </a:extLst>
          </p:cNvPr>
          <p:cNvSpPr txBox="1"/>
          <p:nvPr/>
        </p:nvSpPr>
        <p:spPr>
          <a:xfrm>
            <a:off x="8320325" y="3218315"/>
            <a:ext cx="35259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2021</a:t>
            </a:r>
            <a:r>
              <a:rPr lang="fr-FR" dirty="0"/>
              <a:t> MapReduce bashing </a:t>
            </a:r>
          </a:p>
          <a:p>
            <a:r>
              <a:rPr lang="fr-FR" dirty="0"/>
              <a:t>… HDFS &amp; Hadoop </a:t>
            </a:r>
            <a:r>
              <a:rPr lang="fr-FR" dirty="0" err="1"/>
              <a:t>also</a:t>
            </a:r>
            <a:endParaRPr lang="fr-FR" dirty="0"/>
          </a:p>
          <a:p>
            <a:r>
              <a:rPr lang="fr-FR" dirty="0" err="1"/>
              <a:t>HortonWork</a:t>
            </a:r>
            <a:r>
              <a:rPr lang="fr-FR" dirty="0"/>
              <a:t> </a:t>
            </a:r>
            <a:r>
              <a:rPr lang="fr-FR" dirty="0" err="1"/>
              <a:t>bought</a:t>
            </a:r>
            <a:r>
              <a:rPr lang="fr-FR" dirty="0"/>
              <a:t> by Cloudera</a:t>
            </a:r>
            <a:br>
              <a:rPr lang="fr-FR" dirty="0"/>
            </a:br>
            <a:r>
              <a:rPr lang="fr-FR" dirty="0" err="1"/>
              <a:t>HDInsight</a:t>
            </a:r>
            <a:r>
              <a:rPr lang="fr-FR" dirty="0"/>
              <a:t> @Azure…very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r>
              <a:rPr lang="fr-FR" dirty="0"/>
              <a:t>      ..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abandonned</a:t>
            </a:r>
            <a:endParaRPr lang="fr-FR" dirty="0"/>
          </a:p>
          <a:p>
            <a:endParaRPr lang="fr-FR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7B9C61-9D58-4430-B436-7331490D2E6A}"/>
              </a:ext>
            </a:extLst>
          </p:cNvPr>
          <p:cNvSpPr/>
          <p:nvPr/>
        </p:nvSpPr>
        <p:spPr>
          <a:xfrm>
            <a:off x="4787899" y="5457787"/>
            <a:ext cx="507153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FDAA9-DEF0-4A4F-9EF9-D268CF5E929D}"/>
              </a:ext>
            </a:extLst>
          </p:cNvPr>
          <p:cNvSpPr txBox="1"/>
          <p:nvPr/>
        </p:nvSpPr>
        <p:spPr>
          <a:xfrm>
            <a:off x="4430613" y="575132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2010</a:t>
            </a:r>
            <a:r>
              <a:rPr lang="fr-FR" dirty="0"/>
              <a:t> Spark </a:t>
            </a:r>
            <a:r>
              <a:rPr lang="fr-FR" dirty="0" err="1"/>
              <a:t>paper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06F17-EC4A-437B-A339-EAA580BA47FB}"/>
              </a:ext>
            </a:extLst>
          </p:cNvPr>
          <p:cNvSpPr txBox="1"/>
          <p:nvPr/>
        </p:nvSpPr>
        <p:spPr>
          <a:xfrm>
            <a:off x="5056153" y="3746388"/>
            <a:ext cx="15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2012</a:t>
            </a:r>
            <a:r>
              <a:rPr lang="fr-FR" dirty="0"/>
              <a:t>  </a:t>
            </a:r>
            <a:r>
              <a:rPr lang="fr-FR" dirty="0" err="1"/>
              <a:t>Yarn</a:t>
            </a:r>
            <a:r>
              <a:rPr lang="fr-FR" dirty="0"/>
              <a:t> (v2)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D3B78-D620-4C9E-871B-1A688874EE76}"/>
              </a:ext>
            </a:extLst>
          </p:cNvPr>
          <p:cNvSpPr txBox="1"/>
          <p:nvPr/>
        </p:nvSpPr>
        <p:spPr>
          <a:xfrm>
            <a:off x="3439875" y="4354377"/>
            <a:ext cx="268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2008</a:t>
            </a:r>
            <a:r>
              <a:rPr lang="fr-FR" dirty="0"/>
              <a:t> Apache Open-Source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0AB88-D909-4751-9CC6-766B14F90487}"/>
              </a:ext>
            </a:extLst>
          </p:cNvPr>
          <p:cNvSpPr txBox="1"/>
          <p:nvPr/>
        </p:nvSpPr>
        <p:spPr>
          <a:xfrm>
            <a:off x="1425179" y="1516429"/>
            <a:ext cx="15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MapReduce @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F8FC5-A53C-44E0-89AD-917DA1CD41D0}"/>
              </a:ext>
            </a:extLst>
          </p:cNvPr>
          <p:cNvSpPr txBox="1"/>
          <p:nvPr/>
        </p:nvSpPr>
        <p:spPr>
          <a:xfrm>
            <a:off x="6344081" y="5758005"/>
            <a:ext cx="23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2013</a:t>
            </a:r>
            <a:r>
              <a:rPr lang="fr-FR" dirty="0"/>
              <a:t> Apache top-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68A00-0A20-464C-A502-F008DA5C1810}"/>
              </a:ext>
            </a:extLst>
          </p:cNvPr>
          <p:cNvSpPr txBox="1"/>
          <p:nvPr/>
        </p:nvSpPr>
        <p:spPr>
          <a:xfrm>
            <a:off x="8712484" y="6247247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2020</a:t>
            </a:r>
          </a:p>
          <a:p>
            <a:r>
              <a:rPr lang="fr-FR" b="1" dirty="0"/>
              <a:t>Spark on K8s</a:t>
            </a:r>
            <a:endParaRPr lang="fr-FR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0EC993-201A-41CE-ABF4-EEA1474162E8}"/>
              </a:ext>
            </a:extLst>
          </p:cNvPr>
          <p:cNvSpPr/>
          <p:nvPr/>
        </p:nvSpPr>
        <p:spPr>
          <a:xfrm>
            <a:off x="10103240" y="5176396"/>
            <a:ext cx="831460" cy="98310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67D0C-17E5-4429-8A57-5181168167C8}"/>
              </a:ext>
            </a:extLst>
          </p:cNvPr>
          <p:cNvSpPr txBox="1"/>
          <p:nvPr/>
        </p:nvSpPr>
        <p:spPr>
          <a:xfrm>
            <a:off x="10218794" y="5317067"/>
            <a:ext cx="77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??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1649FD-DB62-4AEA-95F0-529E4064BBAD}"/>
              </a:ext>
            </a:extLst>
          </p:cNvPr>
          <p:cNvSpPr txBox="1"/>
          <p:nvPr/>
        </p:nvSpPr>
        <p:spPr>
          <a:xfrm>
            <a:off x="7057469" y="6261783"/>
            <a:ext cx="127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2015 </a:t>
            </a:r>
          </a:p>
          <a:p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F7E4A8-C541-4CE2-ADBB-61D03984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0" y="6414519"/>
            <a:ext cx="380112" cy="3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bsolescence Of Hadoop Seen As Investment Opportunity">
            <a:extLst>
              <a:ext uri="{FF2B5EF4-FFF2-40B4-BE49-F238E27FC236}">
                <a16:creationId xmlns:a16="http://schemas.microsoft.com/office/drawing/2014/main" id="{930E53C3-C2B3-4E4B-ABF9-681D1FC5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29" y="3053235"/>
            <a:ext cx="2738967" cy="7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Spark — Wikipédia">
            <a:extLst>
              <a:ext uri="{FF2B5EF4-FFF2-40B4-BE49-F238E27FC236}">
                <a16:creationId xmlns:a16="http://schemas.microsoft.com/office/drawing/2014/main" id="{5F1C8055-9A63-4348-8A45-26DD28D1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92" y="479193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bot — Wikipédia">
            <a:extLst>
              <a:ext uri="{FF2B5EF4-FFF2-40B4-BE49-F238E27FC236}">
                <a16:creationId xmlns:a16="http://schemas.microsoft.com/office/drawing/2014/main" id="{5D8D4190-7159-4945-A026-8936E3B0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17" y="1435418"/>
            <a:ext cx="1378549" cy="4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reign and modern challenges of the Message Passing Interface (MPI): A  discussion with Dr. Torsten Hoefler. - XRDSXRDS">
            <a:extLst>
              <a:ext uri="{FF2B5EF4-FFF2-40B4-BE49-F238E27FC236}">
                <a16:creationId xmlns:a16="http://schemas.microsoft.com/office/drawing/2014/main" id="{8EF65E9A-7CFE-4FA8-9E84-00574AC3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4740128"/>
            <a:ext cx="1418579" cy="4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21265F-EFA5-4F5A-B0D0-194B67D19D0E}"/>
              </a:ext>
            </a:extLst>
          </p:cNvPr>
          <p:cNvSpPr txBox="1"/>
          <p:nvPr/>
        </p:nvSpPr>
        <p:spPr>
          <a:xfrm>
            <a:off x="-51988" y="5160150"/>
            <a:ext cx="316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1995 </a:t>
            </a:r>
            <a:r>
              <a:rPr lang="fr-FR" dirty="0"/>
              <a:t>Message Passing Interface</a:t>
            </a:r>
          </a:p>
        </p:txBody>
      </p:sp>
    </p:spTree>
    <p:extLst>
      <p:ext uri="{BB962C8B-B14F-4D97-AF65-F5344CB8AC3E}">
        <p14:creationId xmlns:p14="http://schemas.microsoft.com/office/powerpoint/2010/main" val="4290668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Kubernetes, c'est quoi ?">
            <a:extLst>
              <a:ext uri="{FF2B5EF4-FFF2-40B4-BE49-F238E27FC236}">
                <a16:creationId xmlns:a16="http://schemas.microsoft.com/office/drawing/2014/main" id="{E34CC05A-722A-21E3-A727-4552FD1A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518" y="3098592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Looking At Apache Kafka for Azure HDInsight | API Streaming | API Friends">
            <a:extLst>
              <a:ext uri="{FF2B5EF4-FFF2-40B4-BE49-F238E27FC236}">
                <a16:creationId xmlns:a16="http://schemas.microsoft.com/office/drawing/2014/main" id="{FD0AC926-CCDF-A9AD-AF2D-D69C14DD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37" y="3097540"/>
            <a:ext cx="1480971" cy="10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loudera | Experts en plateforme de données d'entreprise">
            <a:extLst>
              <a:ext uri="{FF2B5EF4-FFF2-40B4-BE49-F238E27FC236}">
                <a16:creationId xmlns:a16="http://schemas.microsoft.com/office/drawing/2014/main" id="{03135FA4-DDD3-C78E-C0D2-BF56FB1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019" y="5140027"/>
            <a:ext cx="1628222" cy="8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96D66-7B26-8974-F3D2-0A69BBD1890A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0777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Datalake</a:t>
            </a:r>
            <a:r>
              <a:rPr lang="fr-FR" sz="5321" dirty="0">
                <a:solidFill>
                  <a:sysClr val="windowText" lastClr="000000"/>
                </a:solidFill>
              </a:rPr>
              <a:t> </a:t>
            </a:r>
            <a:r>
              <a:rPr lang="fr-FR" sz="5321" dirty="0" err="1">
                <a:solidFill>
                  <a:sysClr val="windowText" lastClr="000000"/>
                </a:solidFill>
              </a:rPr>
              <a:t>History</a:t>
            </a:r>
            <a:r>
              <a:rPr lang="fr-FR" sz="5321" dirty="0">
                <a:solidFill>
                  <a:sysClr val="windowText" lastClr="000000"/>
                </a:solidFill>
              </a:rPr>
              <a:t> At SG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75956A-29FE-B2B0-D6E1-1B4B83089A0D}"/>
              </a:ext>
            </a:extLst>
          </p:cNvPr>
          <p:cNvSpPr/>
          <p:nvPr/>
        </p:nvSpPr>
        <p:spPr>
          <a:xfrm>
            <a:off x="1357687" y="2346807"/>
            <a:ext cx="740354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D11A339-426E-74BA-5E7A-AF26B88FCD0B}"/>
              </a:ext>
            </a:extLst>
          </p:cNvPr>
          <p:cNvSpPr/>
          <p:nvPr/>
        </p:nvSpPr>
        <p:spPr>
          <a:xfrm>
            <a:off x="7837690" y="4026273"/>
            <a:ext cx="2579478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BA12A0A-7586-520F-4D42-D6F8376366A2}"/>
              </a:ext>
            </a:extLst>
          </p:cNvPr>
          <p:cNvSpPr/>
          <p:nvPr/>
        </p:nvSpPr>
        <p:spPr>
          <a:xfrm>
            <a:off x="9606516" y="5667452"/>
            <a:ext cx="77194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839B0-782C-D90F-425A-CF7FE0E6E32D}"/>
              </a:ext>
            </a:extLst>
          </p:cNvPr>
          <p:cNvSpPr txBox="1"/>
          <p:nvPr/>
        </p:nvSpPr>
        <p:spPr>
          <a:xfrm>
            <a:off x="1137683" y="1591464"/>
            <a:ext cx="1356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~8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endParaRPr lang="fr-FR" dirty="0"/>
          </a:p>
          <a:p>
            <a:r>
              <a:rPr lang="fr-FR" dirty="0"/>
              <a:t>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18543-E045-F91E-F849-09B85775FDE5}"/>
              </a:ext>
            </a:extLst>
          </p:cNvPr>
          <p:cNvSpPr txBox="1"/>
          <p:nvPr/>
        </p:nvSpPr>
        <p:spPr>
          <a:xfrm>
            <a:off x="1073888" y="2711747"/>
            <a:ext cx="171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</a:t>
            </a:r>
            <a:r>
              <a:rPr lang="fr-FR" dirty="0" err="1"/>
              <a:t>BigData</a:t>
            </a:r>
            <a:br>
              <a:rPr lang="fr-FR" dirty="0"/>
            </a:br>
            <a:r>
              <a:rPr lang="fr-FR" dirty="0"/>
              <a:t> cluster at SGCIB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FE935-9B84-A755-10CC-ED1461C29D87}"/>
              </a:ext>
            </a:extLst>
          </p:cNvPr>
          <p:cNvSpPr txBox="1"/>
          <p:nvPr/>
        </p:nvSpPr>
        <p:spPr>
          <a:xfrm>
            <a:off x="2935831" y="2691371"/>
            <a:ext cx="2627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major PROD </a:t>
            </a:r>
            <a:r>
              <a:rPr lang="fr-FR" dirty="0" err="1"/>
              <a:t>projects</a:t>
            </a:r>
            <a:r>
              <a:rPr lang="fr-FR" dirty="0"/>
              <a:t>:</a:t>
            </a:r>
          </a:p>
          <a:p>
            <a:r>
              <a:rPr lang="fr-FR" dirty="0"/>
              <a:t>- </a:t>
            </a:r>
            <a:r>
              <a:rPr lang="fr-FR" dirty="0" err="1"/>
              <a:t>MiFid</a:t>
            </a:r>
            <a:r>
              <a:rPr lang="fr-FR" dirty="0"/>
              <a:t> reports (all </a:t>
            </a:r>
            <a:r>
              <a:rPr lang="fr-FR" dirty="0" err="1"/>
              <a:t>trades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Var Risk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93B7F-139B-EB3F-7E6D-DDA210EA2D3D}"/>
              </a:ext>
            </a:extLst>
          </p:cNvPr>
          <p:cNvSpPr txBox="1"/>
          <p:nvPr/>
        </p:nvSpPr>
        <p:spPr>
          <a:xfrm>
            <a:off x="5630435" y="2691371"/>
            <a:ext cx="151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 150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E5137-AE3F-36BA-6AE8-62CC98240710}"/>
              </a:ext>
            </a:extLst>
          </p:cNvPr>
          <p:cNvSpPr txBox="1"/>
          <p:nvPr/>
        </p:nvSpPr>
        <p:spPr>
          <a:xfrm>
            <a:off x="6485894" y="1293902"/>
            <a:ext cx="2842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~2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(2020)</a:t>
            </a:r>
          </a:p>
          <a:p>
            <a:r>
              <a:rPr lang="fr-FR" dirty="0" err="1"/>
              <a:t>Decision</a:t>
            </a:r>
            <a:r>
              <a:rPr lang="fr-FR" dirty="0"/>
              <a:t> to </a:t>
            </a:r>
            <a:r>
              <a:rPr lang="fr-FR" dirty="0" err="1"/>
              <a:t>migrate</a:t>
            </a:r>
            <a:r>
              <a:rPr lang="fr-FR" dirty="0"/>
              <a:t> to Azure</a:t>
            </a:r>
          </a:p>
          <a:p>
            <a:r>
              <a:rPr lang="fr-FR" dirty="0"/>
              <a:t> + </a:t>
            </a:r>
            <a:r>
              <a:rPr lang="fr-FR" dirty="0" err="1"/>
              <a:t>Dismantle</a:t>
            </a:r>
            <a:r>
              <a:rPr lang="fr-FR" dirty="0"/>
              <a:t> On-Prem</a:t>
            </a:r>
          </a:p>
        </p:txBody>
      </p:sp>
      <p:pic>
        <p:nvPicPr>
          <p:cNvPr id="20482" name="Picture 2" descr="Hortonworks - Wikipedia">
            <a:extLst>
              <a:ext uri="{FF2B5EF4-FFF2-40B4-BE49-F238E27FC236}">
                <a16:creationId xmlns:a16="http://schemas.microsoft.com/office/drawing/2014/main" id="{D291FC5E-8642-C7C5-102E-6FEB192A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36" y="1417710"/>
            <a:ext cx="1596434" cy="5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BB2A3AC-9115-E277-2638-01DD60DCF059}"/>
              </a:ext>
            </a:extLst>
          </p:cNvPr>
          <p:cNvSpPr/>
          <p:nvPr/>
        </p:nvSpPr>
        <p:spPr>
          <a:xfrm>
            <a:off x="8963248" y="2326431"/>
            <a:ext cx="72941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F851967-BE27-5083-0C80-DEC59B61F6B6}"/>
              </a:ext>
            </a:extLst>
          </p:cNvPr>
          <p:cNvSpPr/>
          <p:nvPr/>
        </p:nvSpPr>
        <p:spPr>
          <a:xfrm>
            <a:off x="10764038" y="2067032"/>
            <a:ext cx="580557" cy="8671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A6583-BB12-9204-F0D6-AC3E078A9A02}"/>
              </a:ext>
            </a:extLst>
          </p:cNvPr>
          <p:cNvSpPr txBox="1"/>
          <p:nvPr/>
        </p:nvSpPr>
        <p:spPr>
          <a:xfrm>
            <a:off x="10795435" y="1381549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</a:t>
            </a:r>
            <a:r>
              <a:rPr lang="fr-FR" dirty="0"/>
              <a:t> 2022</a:t>
            </a:r>
          </a:p>
          <a:p>
            <a:r>
              <a:rPr lang="fr-FR" dirty="0"/>
              <a:t>OFF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5C86892-A32D-1920-30B6-D3680F80182E}"/>
              </a:ext>
            </a:extLst>
          </p:cNvPr>
          <p:cNvSpPr/>
          <p:nvPr/>
        </p:nvSpPr>
        <p:spPr>
          <a:xfrm>
            <a:off x="6742536" y="4026273"/>
            <a:ext cx="109515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199CA-8A54-9B12-897C-69A6618F83B1}"/>
              </a:ext>
            </a:extLst>
          </p:cNvPr>
          <p:cNvSpPr txBox="1"/>
          <p:nvPr/>
        </p:nvSpPr>
        <p:spPr>
          <a:xfrm>
            <a:off x="7607508" y="4360248"/>
            <a:ext cx="3239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 1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(2021)</a:t>
            </a:r>
          </a:p>
          <a:p>
            <a:r>
              <a:rPr lang="fr-FR" dirty="0"/>
              <a:t>&gt;= 100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migrate</a:t>
            </a:r>
            <a:r>
              <a:rPr lang="fr-FR" dirty="0"/>
              <a:t> to Azure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57363D-7C0E-1688-6635-7055ECFACE93}"/>
              </a:ext>
            </a:extLst>
          </p:cNvPr>
          <p:cNvSpPr txBox="1"/>
          <p:nvPr/>
        </p:nvSpPr>
        <p:spPr>
          <a:xfrm>
            <a:off x="8431618" y="5929038"/>
            <a:ext cx="2525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Internal</a:t>
            </a:r>
            <a:r>
              <a:rPr lang="fr-FR" dirty="0"/>
              <a:t> Re-</a:t>
            </a:r>
            <a:r>
              <a:rPr lang="fr-FR" dirty="0" err="1"/>
              <a:t>organizations</a:t>
            </a:r>
            <a:endParaRPr lang="fr-FR" dirty="0"/>
          </a:p>
          <a:p>
            <a:r>
              <a:rPr lang="fr-FR" dirty="0" err="1"/>
              <a:t>Another</a:t>
            </a:r>
            <a:r>
              <a:rPr lang="fr-FR" dirty="0"/>
              <a:t> Cluster..</a:t>
            </a:r>
          </a:p>
        </p:txBody>
      </p:sp>
      <p:pic>
        <p:nvPicPr>
          <p:cNvPr id="20488" name="Picture 8" descr="Problème sur Azure, est-ce en maintenance? | Downdetector">
            <a:extLst>
              <a:ext uri="{FF2B5EF4-FFF2-40B4-BE49-F238E27FC236}">
                <a16:creationId xmlns:a16="http://schemas.microsoft.com/office/drawing/2014/main" id="{CD280D2B-11B8-176D-E55D-0585AEA2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299" y="3306665"/>
            <a:ext cx="2161898" cy="62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Apache Spark — Wikipédia">
            <a:extLst>
              <a:ext uri="{FF2B5EF4-FFF2-40B4-BE49-F238E27FC236}">
                <a16:creationId xmlns:a16="http://schemas.microsoft.com/office/drawing/2014/main" id="{E8528613-4651-E945-4537-6A890B65E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14" y="1993530"/>
            <a:ext cx="870394" cy="45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ache Spark — Wikipédia">
            <a:extLst>
              <a:ext uri="{FF2B5EF4-FFF2-40B4-BE49-F238E27FC236}">
                <a16:creationId xmlns:a16="http://schemas.microsoft.com/office/drawing/2014/main" id="{A59F602B-55CB-2324-E820-24DFD9954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59" y="3520694"/>
            <a:ext cx="863650" cy="4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pache Spark — Wikipédia">
            <a:extLst>
              <a:ext uri="{FF2B5EF4-FFF2-40B4-BE49-F238E27FC236}">
                <a16:creationId xmlns:a16="http://schemas.microsoft.com/office/drawing/2014/main" id="{A43264CA-837D-03FF-1B21-1E14F191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463" y="5564097"/>
            <a:ext cx="771943" cy="40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ache Spark — Wikipédia">
            <a:extLst>
              <a:ext uri="{FF2B5EF4-FFF2-40B4-BE49-F238E27FC236}">
                <a16:creationId xmlns:a16="http://schemas.microsoft.com/office/drawing/2014/main" id="{0F64C389-BD9A-D9A6-F3A0-00789BE9A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038" y="3505211"/>
            <a:ext cx="863650" cy="4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436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A99A-7AFA-91D2-EAE4-53B05BED0D42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72527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Point in </a:t>
            </a:r>
            <a:r>
              <a:rPr lang="fr-FR" sz="5321" dirty="0" err="1">
                <a:solidFill>
                  <a:sysClr val="windowText" lastClr="000000"/>
                </a:solidFill>
              </a:rPr>
              <a:t>common</a:t>
            </a:r>
            <a:endParaRPr lang="fr-FR" sz="5321" dirty="0">
              <a:solidFill>
                <a:sysClr val="windowText" lastClr="000000"/>
              </a:solidFill>
            </a:endParaRPr>
          </a:p>
          <a:p>
            <a:r>
              <a:rPr lang="fr-FR" sz="5321" dirty="0" err="1">
                <a:solidFill>
                  <a:sysClr val="windowText" lastClr="000000"/>
                </a:solidFill>
              </a:rPr>
              <a:t>Despite</a:t>
            </a:r>
            <a:r>
              <a:rPr lang="fr-FR" sz="5321" dirty="0">
                <a:solidFill>
                  <a:sysClr val="windowText" lastClr="000000"/>
                </a:solidFill>
              </a:rPr>
              <a:t> all changes</a:t>
            </a:r>
          </a:p>
        </p:txBody>
      </p:sp>
      <p:pic>
        <p:nvPicPr>
          <p:cNvPr id="3" name="Picture 8" descr="Apache Spark — Wikipédia">
            <a:extLst>
              <a:ext uri="{FF2B5EF4-FFF2-40B4-BE49-F238E27FC236}">
                <a16:creationId xmlns:a16="http://schemas.microsoft.com/office/drawing/2014/main" id="{CA9634A3-1117-B18A-148D-6A92C6C4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17" y="2532418"/>
            <a:ext cx="2075977" cy="107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51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48" y="3673215"/>
            <a:ext cx="3774948" cy="11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4801865" y="5994953"/>
            <a:ext cx="1063112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b="1" dirty="0"/>
              <a:t>2006</a:t>
            </a:r>
            <a:endParaRPr lang="fr-FR" sz="2903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CBA26-D2DF-4D7E-A3DA-892E36704D05}"/>
              </a:ext>
            </a:extLst>
          </p:cNvPr>
          <p:cNvSpPr txBox="1"/>
          <p:nvPr/>
        </p:nvSpPr>
        <p:spPr>
          <a:xfrm>
            <a:off x="2899517" y="1114138"/>
            <a:ext cx="8479565" cy="2697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 err="1"/>
              <a:t>Commodity</a:t>
            </a:r>
            <a:r>
              <a:rPr lang="fr-FR" sz="3386" dirty="0"/>
              <a:t> Hardwares (datacenters): </a:t>
            </a:r>
          </a:p>
          <a:p>
            <a:r>
              <a:rPr lang="fr-FR" sz="3386" dirty="0" err="1"/>
              <a:t>Only</a:t>
            </a:r>
            <a:r>
              <a:rPr lang="fr-FR" sz="3386" dirty="0"/>
              <a:t> HDD + RAM</a:t>
            </a:r>
          </a:p>
          <a:p>
            <a:r>
              <a:rPr lang="fr-FR" sz="3386" b="1" dirty="0"/>
              <a:t>Data </a:t>
            </a:r>
            <a:r>
              <a:rPr lang="fr-FR" sz="3386" b="1" dirty="0" err="1"/>
              <a:t>Locality</a:t>
            </a:r>
            <a:r>
              <a:rPr lang="fr-FR" sz="3386" b="1" dirty="0"/>
              <a:t> </a:t>
            </a:r>
            <a:r>
              <a:rPr lang="fr-FR" sz="3386" dirty="0"/>
              <a:t>:  </a:t>
            </a:r>
            <a:r>
              <a:rPr lang="fr-FR" sz="3386" dirty="0" err="1"/>
              <a:t>co</a:t>
            </a:r>
            <a:r>
              <a:rPr lang="fr-FR" sz="3386" dirty="0"/>
              <a:t>-host   Storage </a:t>
            </a:r>
            <a:r>
              <a:rPr lang="fr-FR" sz="3386" dirty="0" err="1"/>
              <a:t>near</a:t>
            </a:r>
            <a:r>
              <a:rPr lang="fr-FR" sz="3386" dirty="0"/>
              <a:t> </a:t>
            </a:r>
            <a:r>
              <a:rPr lang="fr-FR" sz="3386" dirty="0" err="1"/>
              <a:t>Compute</a:t>
            </a:r>
            <a:endParaRPr lang="fr-FR" sz="3386" dirty="0"/>
          </a:p>
          <a:p>
            <a:r>
              <a:rPr lang="fr-FR" sz="3386" dirty="0"/>
              <a:t>use RAM to cache</a:t>
            </a:r>
          </a:p>
          <a:p>
            <a:r>
              <a:rPr lang="fr-FR" sz="3386" dirty="0" err="1"/>
              <a:t>avoid</a:t>
            </a:r>
            <a:r>
              <a:rPr lang="fr-FR" sz="3386" dirty="0"/>
              <a:t> network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9716928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9523941" y="6032174"/>
            <a:ext cx="941283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b="1" dirty="0"/>
              <a:t>2020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5111612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215" y="-30589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MapReduce @Yahoo = Hadoop .. 2006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8702910" y="4482793"/>
            <a:ext cx="2579039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Think</a:t>
            </a:r>
            <a:r>
              <a:rPr lang="fr-FR" sz="2903" dirty="0"/>
              <a:t> </a:t>
            </a:r>
            <a:r>
              <a:rPr lang="fr-FR" sz="2903" dirty="0" err="1"/>
              <a:t>different</a:t>
            </a:r>
            <a:r>
              <a:rPr lang="fr-FR" sz="2903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71523" y="1902961"/>
            <a:ext cx="2057038" cy="187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Constraint</a:t>
            </a:r>
            <a:endParaRPr lang="fr-FR" sz="2903" dirty="0"/>
          </a:p>
          <a:p>
            <a:r>
              <a:rPr lang="fr-FR" sz="2903" dirty="0"/>
              <a:t>       =&gt;</a:t>
            </a:r>
          </a:p>
          <a:p>
            <a:r>
              <a:rPr lang="fr-FR" sz="2903" dirty="0"/>
              <a:t>Architecture</a:t>
            </a:r>
          </a:p>
          <a:p>
            <a:r>
              <a:rPr lang="fr-FR" sz="2903" dirty="0" err="1"/>
              <a:t>Choice</a:t>
            </a:r>
            <a:endParaRPr lang="fr-FR" sz="2903" dirty="0"/>
          </a:p>
        </p:txBody>
      </p:sp>
    </p:spTree>
    <p:extLst>
      <p:ext uri="{BB962C8B-B14F-4D97-AF65-F5344CB8AC3E}">
        <p14:creationId xmlns:p14="http://schemas.microsoft.com/office/powerpoint/2010/main" val="389521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48" y="3673215"/>
            <a:ext cx="3774948" cy="11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4801865" y="5994953"/>
            <a:ext cx="1063112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b="1" dirty="0"/>
              <a:t>2006</a:t>
            </a:r>
            <a:endParaRPr lang="fr-FR" sz="2903" b="1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9716928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9523941" y="6032174"/>
            <a:ext cx="941283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b="1" dirty="0"/>
              <a:t>2022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5111612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0777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MapReduce -&gt; Spark + </a:t>
            </a:r>
            <a:r>
              <a:rPr lang="fr-FR" sz="5321" dirty="0" err="1">
                <a:solidFill>
                  <a:sysClr val="windowText" lastClr="000000"/>
                </a:solidFill>
              </a:rPr>
              <a:t>other</a:t>
            </a:r>
            <a:r>
              <a:rPr lang="fr-FR" sz="5321" dirty="0">
                <a:solidFill>
                  <a:sysClr val="windowText" lastClr="000000"/>
                </a:solidFill>
              </a:rPr>
              <a:t>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8702910" y="4482793"/>
            <a:ext cx="2579039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Think</a:t>
            </a:r>
            <a:r>
              <a:rPr lang="fr-FR" sz="2903" dirty="0"/>
              <a:t> </a:t>
            </a:r>
            <a:r>
              <a:rPr lang="fr-FR" sz="2903" dirty="0" err="1"/>
              <a:t>different</a:t>
            </a:r>
            <a:r>
              <a:rPr lang="fr-FR" sz="2903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71523" y="1902961"/>
            <a:ext cx="2057038" cy="187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Constraint</a:t>
            </a:r>
            <a:endParaRPr lang="fr-FR" sz="2903" dirty="0"/>
          </a:p>
          <a:p>
            <a:r>
              <a:rPr lang="fr-FR" sz="2903" dirty="0"/>
              <a:t>       =&gt;</a:t>
            </a:r>
          </a:p>
          <a:p>
            <a:r>
              <a:rPr lang="fr-FR" sz="2903" dirty="0"/>
              <a:t>Architecture</a:t>
            </a:r>
          </a:p>
          <a:p>
            <a:r>
              <a:rPr lang="fr-FR" sz="2903" dirty="0" err="1"/>
              <a:t>Choice</a:t>
            </a:r>
            <a:endParaRPr lang="fr-FR" sz="2903" dirty="0"/>
          </a:p>
        </p:txBody>
      </p:sp>
      <p:pic>
        <p:nvPicPr>
          <p:cNvPr id="3" name="Picture 8" descr="Apache Spark — Wikipédia">
            <a:extLst>
              <a:ext uri="{FF2B5EF4-FFF2-40B4-BE49-F238E27FC236}">
                <a16:creationId xmlns:a16="http://schemas.microsoft.com/office/drawing/2014/main" id="{39D696C6-2B75-D337-FFFD-1595BA1A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49" y="122898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F39CF-AB2D-64B7-E839-E37B3D973A78}"/>
              </a:ext>
            </a:extLst>
          </p:cNvPr>
          <p:cNvSpPr txBox="1"/>
          <p:nvPr/>
        </p:nvSpPr>
        <p:spPr>
          <a:xfrm>
            <a:off x="6038103" y="1117512"/>
            <a:ext cx="30876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Faster</a:t>
            </a:r>
            <a:r>
              <a:rPr lang="fr-FR" sz="2800" dirty="0"/>
              <a:t> Disk (SSD)</a:t>
            </a:r>
          </a:p>
          <a:p>
            <a:r>
              <a:rPr lang="fr-FR" sz="2800" dirty="0" err="1"/>
              <a:t>Faster</a:t>
            </a:r>
            <a:r>
              <a:rPr lang="fr-FR" sz="2800" dirty="0"/>
              <a:t> Network</a:t>
            </a:r>
          </a:p>
          <a:p>
            <a:r>
              <a:rPr lang="fr-FR" sz="2800" dirty="0" err="1"/>
              <a:t>Compute</a:t>
            </a:r>
            <a:r>
              <a:rPr lang="fr-FR" sz="2800" dirty="0"/>
              <a:t> != Storage</a:t>
            </a:r>
          </a:p>
          <a:p>
            <a:r>
              <a:rPr lang="fr-FR" sz="2800" dirty="0"/>
              <a:t>Cloud</a:t>
            </a:r>
          </a:p>
        </p:txBody>
      </p:sp>
      <p:pic>
        <p:nvPicPr>
          <p:cNvPr id="19458" name="Picture 2" descr="Kubernetes, c'est quoi ?">
            <a:extLst>
              <a:ext uri="{FF2B5EF4-FFF2-40B4-BE49-F238E27FC236}">
                <a16:creationId xmlns:a16="http://schemas.microsoft.com/office/drawing/2014/main" id="{659A93B1-9874-A515-440D-2F491B35C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69" y="2284873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WS | ImpiCode">
            <a:extLst>
              <a:ext uri="{FF2B5EF4-FFF2-40B4-BE49-F238E27FC236}">
                <a16:creationId xmlns:a16="http://schemas.microsoft.com/office/drawing/2014/main" id="{F8258578-8FF2-F217-41FE-54955389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214" y="3666536"/>
            <a:ext cx="1047052" cy="63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Le service de Cloud Microsoft Azure - Onexti">
            <a:extLst>
              <a:ext uri="{FF2B5EF4-FFF2-40B4-BE49-F238E27FC236}">
                <a16:creationId xmlns:a16="http://schemas.microsoft.com/office/drawing/2014/main" id="{A255BC34-0FA0-2951-CC95-1F4E95D5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878" y="3590750"/>
            <a:ext cx="1160448" cy="7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BA5C548-A7E1-F09D-9283-315217169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80522"/>
              </p:ext>
            </p:extLst>
          </p:nvPr>
        </p:nvGraphicFramePr>
        <p:xfrm>
          <a:off x="10863592" y="3673215"/>
          <a:ext cx="836713" cy="79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556200" imgH="525960" progId="PBrush">
                  <p:embed/>
                </p:oleObj>
              </mc:Choice>
              <mc:Fallback>
                <p:oleObj name="Bitmap Image" r:id="rId7" imgW="556200" imgH="52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63592" y="3673215"/>
                        <a:ext cx="836713" cy="791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3045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8A5-83F9-4D87-912F-02ECCFB8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-282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Simple 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=&gt; </a:t>
            </a:r>
            <a:r>
              <a:rPr lang="fr-FR" dirty="0" err="1"/>
              <a:t>Unified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AF190-80A4-427C-95F9-68527B03B4E1}"/>
              </a:ext>
            </a:extLst>
          </p:cNvPr>
          <p:cNvSpPr txBox="1"/>
          <p:nvPr/>
        </p:nvSpPr>
        <p:spPr>
          <a:xfrm>
            <a:off x="297313" y="5793990"/>
            <a:ext cx="2653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/>
              <a:t>Simple</a:t>
            </a:r>
            <a:r>
              <a:rPr lang="fr-FR" sz="2000" dirty="0"/>
              <a:t> » </a:t>
            </a:r>
            <a:r>
              <a:rPr lang="fr-FR" sz="2000" dirty="0" err="1"/>
              <a:t>ecosystem</a:t>
            </a:r>
            <a:endParaRPr lang="fr-FR" sz="2000" dirty="0"/>
          </a:p>
          <a:p>
            <a:r>
              <a:rPr lang="fr-FR" sz="2000" dirty="0"/>
              <a:t>( </a:t>
            </a:r>
            <a:r>
              <a:rPr lang="fr-FR" sz="2000" dirty="0" err="1"/>
              <a:t>verbose</a:t>
            </a:r>
            <a:r>
              <a:rPr lang="fr-FR" sz="2000" dirty="0"/>
              <a:t> </a:t>
            </a:r>
            <a:r>
              <a:rPr lang="fr-FR" sz="2000" dirty="0" err="1"/>
              <a:t>inneficient</a:t>
            </a:r>
            <a:r>
              <a:rPr lang="fr-FR" sz="2000" dirty="0"/>
              <a:t> &amp; </a:t>
            </a:r>
            <a:r>
              <a:rPr lang="fr-FR" sz="2000" dirty="0" err="1"/>
              <a:t>complex</a:t>
            </a:r>
            <a:r>
              <a:rPr lang="fr-FR" sz="2000" dirty="0"/>
              <a:t> java code)</a:t>
            </a:r>
          </a:p>
        </p:txBody>
      </p:sp>
      <p:pic>
        <p:nvPicPr>
          <p:cNvPr id="2050" name="Picture 2" descr="Le paradigme MapReduce | Le Data Scientist">
            <a:extLst>
              <a:ext uri="{FF2B5EF4-FFF2-40B4-BE49-F238E27FC236}">
                <a16:creationId xmlns:a16="http://schemas.microsoft.com/office/drawing/2014/main" id="{A82D5666-E08C-4211-8FD9-0B52A7CD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2450326"/>
            <a:ext cx="2327805" cy="7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676D9ED-0A6F-4BE9-AB8F-50C8FB6A785C}"/>
              </a:ext>
            </a:extLst>
          </p:cNvPr>
          <p:cNvSpPr/>
          <p:nvPr/>
        </p:nvSpPr>
        <p:spPr>
          <a:xfrm rot="19367819">
            <a:off x="3666066" y="1940698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Apache Hive — Wikipédia">
            <a:extLst>
              <a:ext uri="{FF2B5EF4-FFF2-40B4-BE49-F238E27FC236}">
                <a16:creationId xmlns:a16="http://schemas.microsoft.com/office/drawing/2014/main" id="{C1A34FAB-47AB-4ACB-A287-AE71A82E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35" y="854626"/>
            <a:ext cx="734368" cy="6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g Data Services">
            <a:extLst>
              <a:ext uri="{FF2B5EF4-FFF2-40B4-BE49-F238E27FC236}">
                <a16:creationId xmlns:a16="http://schemas.microsoft.com/office/drawing/2014/main" id="{2D4EB75A-EEE8-4746-9CD8-5BA4355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19" y="1530884"/>
            <a:ext cx="1083733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DF8088E-D773-44E6-B618-EE2D4710F660}"/>
              </a:ext>
            </a:extLst>
          </p:cNvPr>
          <p:cNvSpPr/>
          <p:nvPr/>
        </p:nvSpPr>
        <p:spPr>
          <a:xfrm rot="20130776">
            <a:off x="3654340" y="24197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8" name="Picture 10" descr="Mahout: explorez vos données (en plus de les stocker) – Blog Zenika">
            <a:extLst>
              <a:ext uri="{FF2B5EF4-FFF2-40B4-BE49-F238E27FC236}">
                <a16:creationId xmlns:a16="http://schemas.microsoft.com/office/drawing/2014/main" id="{BC60BDFF-EBDE-4ADE-B6E2-CBF6A463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86" y="1592995"/>
            <a:ext cx="1510304" cy="5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4A99E7-2214-4DA1-9BA7-F1823657F05E}"/>
              </a:ext>
            </a:extLst>
          </p:cNvPr>
          <p:cNvSpPr/>
          <p:nvPr/>
        </p:nvSpPr>
        <p:spPr>
          <a:xfrm rot="363563">
            <a:off x="3727563" y="282263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0" name="Picture 12" descr="Apache Storm — Wikipédia">
            <a:extLst>
              <a:ext uri="{FF2B5EF4-FFF2-40B4-BE49-F238E27FC236}">
                <a16:creationId xmlns:a16="http://schemas.microsoft.com/office/drawing/2014/main" id="{F184CC7E-7CF5-49AB-A177-0EA24CA2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60" y="2408538"/>
            <a:ext cx="1706033" cy="5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7DFAA5-DA0F-4299-8709-D8048A515CC8}"/>
              </a:ext>
            </a:extLst>
          </p:cNvPr>
          <p:cNvSpPr/>
          <p:nvPr/>
        </p:nvSpPr>
        <p:spPr>
          <a:xfrm rot="2456694">
            <a:off x="3699019" y="3294281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Index of /docs/3.1.2-incubating/images">
            <a:extLst>
              <a:ext uri="{FF2B5EF4-FFF2-40B4-BE49-F238E27FC236}">
                <a16:creationId xmlns:a16="http://schemas.microsoft.com/office/drawing/2014/main" id="{5EB77B2B-2076-4045-AEF6-0915637E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18" y="4139902"/>
            <a:ext cx="1862813" cy="5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7D301-7702-405C-9DA2-D9D2C6885662}"/>
              </a:ext>
            </a:extLst>
          </p:cNvPr>
          <p:cNvSpPr/>
          <p:nvPr/>
        </p:nvSpPr>
        <p:spPr>
          <a:xfrm rot="3518807">
            <a:off x="3654339" y="38534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6" name="Picture 18" descr="Apache Tez – Welcome to Apache TEZ®">
            <a:extLst>
              <a:ext uri="{FF2B5EF4-FFF2-40B4-BE49-F238E27FC236}">
                <a16:creationId xmlns:a16="http://schemas.microsoft.com/office/drawing/2014/main" id="{5E50F5CD-87A7-498E-A0C5-D1FCFCC9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28" y="4018044"/>
            <a:ext cx="1439333" cy="7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C540CF-3594-4351-800D-1ABE564F9C91}"/>
              </a:ext>
            </a:extLst>
          </p:cNvPr>
          <p:cNvSpPr/>
          <p:nvPr/>
        </p:nvSpPr>
        <p:spPr>
          <a:xfrm rot="4121961">
            <a:off x="3649871" y="4433026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8" name="Picture 20" descr="Distributed Database - Apache Ignite">
            <a:extLst>
              <a:ext uri="{FF2B5EF4-FFF2-40B4-BE49-F238E27FC236}">
                <a16:creationId xmlns:a16="http://schemas.microsoft.com/office/drawing/2014/main" id="{2F10FF13-8E34-4CA0-BDA3-69C620C0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77" y="4709178"/>
            <a:ext cx="1510305" cy="6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C39B3890-4F01-47D3-9C26-A566E62E989C}"/>
              </a:ext>
            </a:extLst>
          </p:cNvPr>
          <p:cNvSpPr/>
          <p:nvPr/>
        </p:nvSpPr>
        <p:spPr>
          <a:xfrm rot="17773493">
            <a:off x="3633170" y="143546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72" name="Picture 24" descr="Advisory: Apache Flink Remote Code Execution Vulnerability - NSFOCUS, Inc.,  a global network and cyber security leader, protects enterprises and  carriers from advanced cyber attacks.">
            <a:extLst>
              <a:ext uri="{FF2B5EF4-FFF2-40B4-BE49-F238E27FC236}">
                <a16:creationId xmlns:a16="http://schemas.microsoft.com/office/drawing/2014/main" id="{3FB2DBEE-04C2-458E-A346-E3F50511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09" y="3067282"/>
            <a:ext cx="1570567" cy="9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resto ODBC Driver | Presto JDBC Driver with SQL Connector | Simba -  Magnitude">
            <a:extLst>
              <a:ext uri="{FF2B5EF4-FFF2-40B4-BE49-F238E27FC236}">
                <a16:creationId xmlns:a16="http://schemas.microsoft.com/office/drawing/2014/main" id="{58298143-2793-466F-A94C-F59CAFFF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89" y="915270"/>
            <a:ext cx="124883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VirajeTech | World&amp;#39;s Best E-Learning Platform">
            <a:extLst>
              <a:ext uri="{FF2B5EF4-FFF2-40B4-BE49-F238E27FC236}">
                <a16:creationId xmlns:a16="http://schemas.microsoft.com/office/drawing/2014/main" id="{E6BFCD12-2393-4FD4-B744-4674D1A1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60" y="2369495"/>
            <a:ext cx="1068259" cy="95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pache NiFi">
            <a:extLst>
              <a:ext uri="{FF2B5EF4-FFF2-40B4-BE49-F238E27FC236}">
                <a16:creationId xmlns:a16="http://schemas.microsoft.com/office/drawing/2014/main" id="{E10BA113-04C1-425E-9501-6458DE15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76" y="3492153"/>
            <a:ext cx="1341611" cy="5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pache Drill — Wikipédia">
            <a:extLst>
              <a:ext uri="{FF2B5EF4-FFF2-40B4-BE49-F238E27FC236}">
                <a16:creationId xmlns:a16="http://schemas.microsoft.com/office/drawing/2014/main" id="{F8E3E96B-A4F1-47C1-B31A-C9F87BCA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59" y="4722587"/>
            <a:ext cx="1507067" cy="7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8665BAB-F172-4181-9DFD-6B6F0E41A356}"/>
              </a:ext>
            </a:extLst>
          </p:cNvPr>
          <p:cNvSpPr/>
          <p:nvPr/>
        </p:nvSpPr>
        <p:spPr>
          <a:xfrm rot="3236082">
            <a:off x="8801128" y="233032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2217F24-A3E7-4BE1-BA94-D7AF967E93BF}"/>
              </a:ext>
            </a:extLst>
          </p:cNvPr>
          <p:cNvSpPr/>
          <p:nvPr/>
        </p:nvSpPr>
        <p:spPr>
          <a:xfrm>
            <a:off x="8827129" y="296625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8210506-3F30-4861-A644-F945B8262A18}"/>
              </a:ext>
            </a:extLst>
          </p:cNvPr>
          <p:cNvSpPr/>
          <p:nvPr/>
        </p:nvSpPr>
        <p:spPr>
          <a:xfrm rot="18786171">
            <a:off x="8784982" y="3633949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63613-83EB-4424-9ED8-5442F542A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7318" y="5994607"/>
            <a:ext cx="3248554" cy="6350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90AB99-FE8D-44E6-92CD-88EEA8E9202B}"/>
              </a:ext>
            </a:extLst>
          </p:cNvPr>
          <p:cNvSpPr txBox="1"/>
          <p:nvPr/>
        </p:nvSpPr>
        <p:spPr>
          <a:xfrm>
            <a:off x="3394982" y="5700856"/>
            <a:ext cx="3775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Bazard</a:t>
            </a:r>
            <a:r>
              <a:rPr lang="fr-FR" sz="2400" dirty="0"/>
              <a:t> » </a:t>
            </a:r>
            <a:r>
              <a:rPr lang="fr-FR" sz="2400" dirty="0" err="1"/>
              <a:t>ecosystem</a:t>
            </a:r>
            <a:endParaRPr lang="fr-FR" sz="2400" dirty="0"/>
          </a:p>
          <a:p>
            <a:r>
              <a:rPr lang="fr-FR" sz="2400" dirty="0"/>
              <a:t>(</a:t>
            </a:r>
            <a:r>
              <a:rPr lang="fr-FR" sz="2400" b="1" dirty="0" err="1"/>
              <a:t>Too</a:t>
            </a:r>
            <a:r>
              <a:rPr lang="fr-FR" sz="2400" b="1" dirty="0"/>
              <a:t> MANY TOO</a:t>
            </a:r>
            <a:br>
              <a:rPr lang="fr-FR" sz="2400" b="1" dirty="0"/>
            </a:br>
            <a:r>
              <a:rPr lang="fr-FR" sz="2400" dirty="0" err="1"/>
              <a:t>redundant</a:t>
            </a:r>
            <a:r>
              <a:rPr lang="fr-FR" sz="2400" dirty="0"/>
              <a:t>,  complexes)</a:t>
            </a:r>
          </a:p>
        </p:txBody>
      </p:sp>
      <p:pic>
        <p:nvPicPr>
          <p:cNvPr id="2084" name="Picture 36" descr="Partners - KEEP IN PACT">
            <a:extLst>
              <a:ext uri="{FF2B5EF4-FFF2-40B4-BE49-F238E27FC236}">
                <a16:creationId xmlns:a16="http://schemas.microsoft.com/office/drawing/2014/main" id="{6186D7C4-7458-4626-A34F-457DED0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02" y="1353395"/>
            <a:ext cx="2164615" cy="19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09702-2FEE-4FB2-84C3-1A5CFF6DB7A2}"/>
              </a:ext>
            </a:extLst>
          </p:cNvPr>
          <p:cNvSpPr txBox="1"/>
          <p:nvPr/>
        </p:nvSpPr>
        <p:spPr>
          <a:xfrm>
            <a:off x="9281283" y="5535062"/>
            <a:ext cx="288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b="1" dirty="0"/>
              <a:t>Unified” ecosystem</a:t>
            </a:r>
          </a:p>
          <a:p>
            <a:r>
              <a:rPr lang="en-US" sz="2400" b="1" dirty="0"/>
              <a:t>Simple </a:t>
            </a:r>
          </a:p>
          <a:p>
            <a:r>
              <a:rPr lang="en-US" sz="2400" b="1" dirty="0"/>
              <a:t>+ extensible modules</a:t>
            </a:r>
            <a:endParaRPr lang="fr-FR" dirty="0"/>
          </a:p>
        </p:txBody>
      </p:sp>
      <p:pic>
        <p:nvPicPr>
          <p:cNvPr id="39" name="Picture 8" descr="Apache Spark — Wikipédia">
            <a:extLst>
              <a:ext uri="{FF2B5EF4-FFF2-40B4-BE49-F238E27FC236}">
                <a16:creationId xmlns:a16="http://schemas.microsoft.com/office/drawing/2014/main" id="{C639043C-9292-4E46-9608-AA5EB9D0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431" y="296625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5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1EB5-122B-424F-BFAA-A565BF2DA119}"/>
              </a:ext>
            </a:extLst>
          </p:cNvPr>
          <p:cNvSpPr txBox="1">
            <a:spLocks/>
          </p:cNvSpPr>
          <p:nvPr/>
        </p:nvSpPr>
        <p:spPr>
          <a:xfrm>
            <a:off x="-115325" y="76284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At The end, </a:t>
            </a:r>
            <a:r>
              <a:rPr lang="fr-FR" sz="5321" dirty="0" err="1">
                <a:solidFill>
                  <a:sysClr val="windowText" lastClr="000000"/>
                </a:solidFill>
              </a:rPr>
              <a:t>Only</a:t>
            </a:r>
            <a:r>
              <a:rPr lang="fr-FR" sz="5321" dirty="0">
                <a:solidFill>
                  <a:sysClr val="windowText" lastClr="000000"/>
                </a:solidFill>
              </a:rPr>
              <a:t> 1 </a:t>
            </a:r>
            <a:r>
              <a:rPr lang="fr-FR" sz="5321" dirty="0" err="1">
                <a:solidFill>
                  <a:sysClr val="windowText" lastClr="000000"/>
                </a:solidFill>
              </a:rPr>
              <a:t>will</a:t>
            </a:r>
            <a:r>
              <a:rPr lang="fr-FR" sz="5321" dirty="0">
                <a:solidFill>
                  <a:sysClr val="windowText" lastClr="000000"/>
                </a:solidFill>
              </a:rPr>
              <a:t> </a:t>
            </a:r>
            <a:r>
              <a:rPr lang="fr-FR" sz="5321" dirty="0" err="1">
                <a:solidFill>
                  <a:sysClr val="windowText" lastClr="000000"/>
                </a:solidFill>
              </a:rPr>
              <a:t>remain</a:t>
            </a:r>
            <a:endParaRPr lang="fr-FR" sz="5321" dirty="0">
              <a:solidFill>
                <a:sysClr val="windowText" lastClr="000000"/>
              </a:solidFill>
            </a:endParaRPr>
          </a:p>
          <a:p>
            <a:r>
              <a:rPr lang="fr-FR" sz="5321" dirty="0">
                <a:solidFill>
                  <a:sysClr val="windowText" lastClr="000000"/>
                </a:solidFill>
              </a:rPr>
              <a:t>( French TV Game: Koh-Lanta)</a:t>
            </a:r>
          </a:p>
        </p:txBody>
      </p:sp>
      <p:pic>
        <p:nvPicPr>
          <p:cNvPr id="14340" name="Picture 4" descr="Unsettled - par Orange Nebula - Jeux financés - cwowd">
            <a:extLst>
              <a:ext uri="{FF2B5EF4-FFF2-40B4-BE49-F238E27FC236}">
                <a16:creationId xmlns:a16="http://schemas.microsoft.com/office/drawing/2014/main" id="{E42AF5A4-0E37-4049-89A0-32D48B98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32" y="2665669"/>
            <a:ext cx="6363136" cy="355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59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pache Spark — Wikipédia">
            <a:extLst>
              <a:ext uri="{FF2B5EF4-FFF2-40B4-BE49-F238E27FC236}">
                <a16:creationId xmlns:a16="http://schemas.microsoft.com/office/drawing/2014/main" id="{5777E5E8-08E6-4834-90B5-51B4FB06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21" y="779108"/>
            <a:ext cx="9814753" cy="509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5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074" y="1945474"/>
            <a:ext cx="7182775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 err="1"/>
              <a:t>History</a:t>
            </a:r>
            <a:endParaRPr lang="fr-FR" dirty="0"/>
          </a:p>
          <a:p>
            <a:pPr lvl="1"/>
            <a:r>
              <a:rPr lang="fr-FR" dirty="0"/>
              <a:t>Evolution of Softwares,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Content, data </a:t>
            </a:r>
            <a:r>
              <a:rPr lang="fr-FR" dirty="0" err="1"/>
              <a:t>feeding</a:t>
            </a:r>
            <a:endParaRPr lang="fr-FR" dirty="0"/>
          </a:p>
          <a:p>
            <a:pPr lvl="1"/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organized</a:t>
            </a:r>
            <a:endParaRPr lang="fr-FR" dirty="0"/>
          </a:p>
          <a:p>
            <a:pPr lvl="1"/>
            <a:r>
              <a:rPr lang="fr-FR" dirty="0" err="1"/>
              <a:t>Who</a:t>
            </a:r>
            <a:r>
              <a:rPr lang="fr-FR" dirty="0"/>
              <a:t> uses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668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9E80-3621-4765-A927-9F775185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= « </a:t>
            </a:r>
            <a:r>
              <a:rPr lang="fr-FR" b="1" dirty="0" err="1"/>
              <a:t>Unified</a:t>
            </a:r>
            <a:r>
              <a:rPr lang="fr-FR" dirty="0"/>
              <a:t> </a:t>
            </a:r>
            <a:r>
              <a:rPr lang="fr-FR" b="1" dirty="0"/>
              <a:t>Engine</a:t>
            </a:r>
            <a:r>
              <a:rPr lang="fr-FR" dirty="0"/>
              <a:t> »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FE92-FA4C-437A-9887-E44CC154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7" y="1690688"/>
            <a:ext cx="9740705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0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3AFA-65B0-4B6F-9901-9CB4D4AF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 </a:t>
            </a:r>
            <a:r>
              <a:rPr lang="fr-FR" dirty="0" err="1"/>
              <a:t>Purposes</a:t>
            </a:r>
            <a:r>
              <a:rPr lang="fr-FR" dirty="0"/>
              <a:t> – Multi Langages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4C94-0BB2-4825-AB7A-CEE858EF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5" y="1547592"/>
            <a:ext cx="8698361" cy="5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074" y="1945474"/>
            <a:ext cx="7182775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 err="1"/>
              <a:t>History</a:t>
            </a:r>
            <a:endParaRPr lang="fr-FR" dirty="0"/>
          </a:p>
          <a:p>
            <a:pPr lvl="1"/>
            <a:r>
              <a:rPr lang="fr-FR" dirty="0"/>
              <a:t>Evolution of Softwares,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Content, data </a:t>
            </a:r>
            <a:r>
              <a:rPr lang="fr-FR" dirty="0" err="1"/>
              <a:t>feeding</a:t>
            </a:r>
            <a:endParaRPr lang="fr-FR" dirty="0"/>
          </a:p>
          <a:p>
            <a:pPr lvl="1"/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organized</a:t>
            </a:r>
            <a:endParaRPr lang="fr-FR" dirty="0"/>
          </a:p>
          <a:p>
            <a:pPr lvl="1"/>
            <a:r>
              <a:rPr lang="fr-FR" dirty="0" err="1"/>
              <a:t>Who</a:t>
            </a:r>
            <a:r>
              <a:rPr lang="fr-FR" dirty="0"/>
              <a:t> uses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332645-D97B-496C-7631-764EE7D73672}"/>
              </a:ext>
            </a:extLst>
          </p:cNvPr>
          <p:cNvSpPr/>
          <p:nvPr/>
        </p:nvSpPr>
        <p:spPr>
          <a:xfrm>
            <a:off x="2822945" y="3479504"/>
            <a:ext cx="1169581" cy="36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656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03FA-CD5B-240C-B4BB-CA1E739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51B8-27B3-6537-E44B-E5BA98D172F6}"/>
              </a:ext>
            </a:extLst>
          </p:cNvPr>
          <p:cNvSpPr txBox="1"/>
          <p:nvPr/>
        </p:nvSpPr>
        <p:spPr>
          <a:xfrm>
            <a:off x="3457854" y="1993782"/>
            <a:ext cx="6136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~ 200  </a:t>
            </a:r>
            <a:r>
              <a:rPr lang="fr-FR" sz="2400" dirty="0" err="1"/>
              <a:t>different</a:t>
            </a:r>
            <a:r>
              <a:rPr lang="fr-FR" sz="2400" dirty="0"/>
              <a:t> Teams / 10 </a:t>
            </a:r>
            <a:r>
              <a:rPr lang="fr-FR" sz="2400" dirty="0" err="1"/>
              <a:t>departments</a:t>
            </a:r>
            <a:endParaRPr lang="fr-FR" sz="2400" dirty="0"/>
          </a:p>
          <a:p>
            <a:r>
              <a:rPr lang="fr-FR" sz="2400" dirty="0"/>
              <a:t>… for 1000 </a:t>
            </a:r>
            <a:r>
              <a:rPr lang="fr-FR" sz="2400" dirty="0" err="1"/>
              <a:t>developpers</a:t>
            </a:r>
            <a:r>
              <a:rPr lang="fr-FR" sz="2400" dirty="0"/>
              <a:t> / data </a:t>
            </a:r>
            <a:r>
              <a:rPr lang="fr-FR" sz="2400" dirty="0" err="1"/>
              <a:t>engineers</a:t>
            </a:r>
            <a:r>
              <a:rPr lang="fr-FR" sz="2400" dirty="0"/>
              <a:t> / </a:t>
            </a:r>
            <a:r>
              <a:rPr lang="fr-FR" sz="2400" dirty="0" err="1"/>
              <a:t>users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46D41-FADC-F37E-88C1-82C6B6E585EE}"/>
              </a:ext>
            </a:extLst>
          </p:cNvPr>
          <p:cNvSpPr txBox="1"/>
          <p:nvPr/>
        </p:nvSpPr>
        <p:spPr>
          <a:xfrm>
            <a:off x="3457854" y="3958871"/>
            <a:ext cx="46156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~6000 tables,  </a:t>
            </a:r>
          </a:p>
          <a:p>
            <a:r>
              <a:rPr lang="fr-FR" sz="2400" dirty="0" err="1"/>
              <a:t>described</a:t>
            </a:r>
            <a:r>
              <a:rPr lang="fr-FR" sz="2400" dirty="0"/>
              <a:t> in  1500 </a:t>
            </a:r>
            <a:r>
              <a:rPr lang="fr-FR" sz="2400" dirty="0" err="1"/>
              <a:t>DataSets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Lot of Financial / </a:t>
            </a:r>
            <a:r>
              <a:rPr lang="fr-FR" sz="2400" dirty="0" err="1"/>
              <a:t>Functional</a:t>
            </a:r>
            <a:r>
              <a:rPr lang="fr-FR" sz="2400" dirty="0"/>
              <a:t> aspects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09940-2DFD-BF49-E488-2928FE7CC5F2}"/>
              </a:ext>
            </a:extLst>
          </p:cNvPr>
          <p:cNvSpPr txBox="1"/>
          <p:nvPr/>
        </p:nvSpPr>
        <p:spPr>
          <a:xfrm>
            <a:off x="3457854" y="3127873"/>
            <a:ext cx="843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Paris.. But not </a:t>
            </a:r>
            <a:r>
              <a:rPr lang="fr-FR" sz="2400" dirty="0" err="1"/>
              <a:t>Only</a:t>
            </a:r>
            <a:r>
              <a:rPr lang="fr-FR" sz="2400" dirty="0"/>
              <a:t> (Bangalore, </a:t>
            </a:r>
            <a:r>
              <a:rPr lang="fr-FR" sz="2400" dirty="0" err="1"/>
              <a:t>Montreal</a:t>
            </a:r>
            <a:r>
              <a:rPr lang="fr-FR" sz="2400" dirty="0"/>
              <a:t>, London, New-York, ..)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DD7F1-B012-5B50-A327-88BC8F93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" y="1827464"/>
            <a:ext cx="2841792" cy="39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3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560F-B477-8E63-EB18-ED083794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Data Inputs to </a:t>
            </a:r>
            <a:r>
              <a:rPr lang="fr-FR" dirty="0" err="1"/>
              <a:t>Datalake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 err="1"/>
              <a:t>aggregating</a:t>
            </a:r>
            <a:r>
              <a:rPr lang="fr-FR" dirty="0"/>
              <a:t> &gt;= 150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A2988C9-7299-6E19-3508-A50DCEA6DA65}"/>
              </a:ext>
            </a:extLst>
          </p:cNvPr>
          <p:cNvSpPr/>
          <p:nvPr/>
        </p:nvSpPr>
        <p:spPr>
          <a:xfrm>
            <a:off x="5271976" y="3068936"/>
            <a:ext cx="3728486" cy="23326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7540E31-19DC-468A-9006-E8766CF99C67}"/>
              </a:ext>
            </a:extLst>
          </p:cNvPr>
          <p:cNvSpPr/>
          <p:nvPr/>
        </p:nvSpPr>
        <p:spPr>
          <a:xfrm>
            <a:off x="1704235" y="3138472"/>
            <a:ext cx="1956392" cy="9694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1C21396-26E9-2AC3-6989-8132CC2ECCA2}"/>
              </a:ext>
            </a:extLst>
          </p:cNvPr>
          <p:cNvSpPr/>
          <p:nvPr/>
        </p:nvSpPr>
        <p:spPr>
          <a:xfrm>
            <a:off x="2161953" y="4271869"/>
            <a:ext cx="923261" cy="7250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20DF8EA-3353-7620-976D-67FE0A280B77}"/>
              </a:ext>
            </a:extLst>
          </p:cNvPr>
          <p:cNvSpPr/>
          <p:nvPr/>
        </p:nvSpPr>
        <p:spPr>
          <a:xfrm>
            <a:off x="2121194" y="2496385"/>
            <a:ext cx="964020" cy="5017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97041-0BAD-5C1D-FF55-12E601F2043C}"/>
              </a:ext>
            </a:extLst>
          </p:cNvPr>
          <p:cNvSpPr txBox="1"/>
          <p:nvPr/>
        </p:nvSpPr>
        <p:spPr>
          <a:xfrm>
            <a:off x="273417" y="2344131"/>
            <a:ext cx="169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System1:</a:t>
            </a:r>
          </a:p>
          <a:p>
            <a:r>
              <a:rPr lang="fr-FR" dirty="0" err="1"/>
              <a:t>Referential</a:t>
            </a:r>
            <a:r>
              <a:rPr lang="fr-FR" dirty="0"/>
              <a:t>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7FDD9-889A-0E4D-C190-9836233E2D97}"/>
              </a:ext>
            </a:extLst>
          </p:cNvPr>
          <p:cNvSpPr txBox="1"/>
          <p:nvPr/>
        </p:nvSpPr>
        <p:spPr>
          <a:xfrm>
            <a:off x="273416" y="3244393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System2:</a:t>
            </a:r>
          </a:p>
          <a:p>
            <a:r>
              <a:rPr lang="fr-FR" dirty="0" err="1"/>
              <a:t>Equity</a:t>
            </a:r>
            <a:r>
              <a:rPr lang="fr-FR" dirty="0"/>
              <a:t> Trade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0921D-F1CB-6CA2-6188-F650398013FF}"/>
              </a:ext>
            </a:extLst>
          </p:cNvPr>
          <p:cNvSpPr txBox="1"/>
          <p:nvPr/>
        </p:nvSpPr>
        <p:spPr>
          <a:xfrm>
            <a:off x="322875" y="4038734"/>
            <a:ext cx="182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System3:</a:t>
            </a:r>
          </a:p>
          <a:p>
            <a:r>
              <a:rPr lang="fr-FR" dirty="0" err="1"/>
              <a:t>FixeIncome</a:t>
            </a:r>
            <a:r>
              <a:rPr lang="fr-FR" dirty="0"/>
              <a:t> Trade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4950C-0C24-9CAE-ED14-0C5CB45C4C68}"/>
              </a:ext>
            </a:extLst>
          </p:cNvPr>
          <p:cNvSpPr txBox="1"/>
          <p:nvPr/>
        </p:nvSpPr>
        <p:spPr>
          <a:xfrm>
            <a:off x="322875" y="4904227"/>
            <a:ext cx="132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System4:</a:t>
            </a:r>
          </a:p>
          <a:p>
            <a:r>
              <a:rPr lang="fr-FR" dirty="0" err="1"/>
              <a:t>Credit</a:t>
            </a:r>
            <a:r>
              <a:rPr lang="fr-FR" dirty="0"/>
              <a:t> Trade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9E725043-71B5-437C-EF77-4A090B2AC02A}"/>
              </a:ext>
            </a:extLst>
          </p:cNvPr>
          <p:cNvSpPr/>
          <p:nvPr/>
        </p:nvSpPr>
        <p:spPr>
          <a:xfrm>
            <a:off x="2305050" y="5114665"/>
            <a:ext cx="637066" cy="573861"/>
          </a:xfrm>
          <a:prstGeom prst="can">
            <a:avLst>
              <a:gd name="adj" fmla="val 28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CE5AA-18E5-1775-51D6-696158ACE52D}"/>
              </a:ext>
            </a:extLst>
          </p:cNvPr>
          <p:cNvSpPr txBox="1"/>
          <p:nvPr/>
        </p:nvSpPr>
        <p:spPr>
          <a:xfrm>
            <a:off x="358106" y="5685598"/>
            <a:ext cx="1296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 N:</a:t>
            </a:r>
          </a:p>
          <a:p>
            <a:r>
              <a:rPr lang="fr-FR" dirty="0" err="1"/>
              <a:t>MarketData</a:t>
            </a:r>
            <a:endParaRPr lang="fr-FR" dirty="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FFD7BBB-BD35-A49A-C8D1-846A9C1D5FFE}"/>
              </a:ext>
            </a:extLst>
          </p:cNvPr>
          <p:cNvSpPr/>
          <p:nvPr/>
        </p:nvSpPr>
        <p:spPr>
          <a:xfrm>
            <a:off x="1947639" y="5806278"/>
            <a:ext cx="1469584" cy="8268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DBC1724-6222-FD90-B23F-33F7E7884E6F}"/>
              </a:ext>
            </a:extLst>
          </p:cNvPr>
          <p:cNvSpPr/>
          <p:nvPr/>
        </p:nvSpPr>
        <p:spPr>
          <a:xfrm rot="1642593">
            <a:off x="3839883" y="2730584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FD9D444-1C5C-5236-C808-86769D6C9392}"/>
              </a:ext>
            </a:extLst>
          </p:cNvPr>
          <p:cNvSpPr/>
          <p:nvPr/>
        </p:nvSpPr>
        <p:spPr>
          <a:xfrm rot="999574">
            <a:off x="3891430" y="3576354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BD2A3B9-F318-7BA4-A6E1-0CB7E8EBB076}"/>
              </a:ext>
            </a:extLst>
          </p:cNvPr>
          <p:cNvSpPr/>
          <p:nvPr/>
        </p:nvSpPr>
        <p:spPr>
          <a:xfrm rot="21160926">
            <a:off x="3834456" y="4324956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751FAF9-E016-971D-CF03-2520E4C95D9B}"/>
              </a:ext>
            </a:extLst>
          </p:cNvPr>
          <p:cNvSpPr/>
          <p:nvPr/>
        </p:nvSpPr>
        <p:spPr>
          <a:xfrm rot="20262508">
            <a:off x="3923264" y="4981033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DAC6A06-1CDF-608D-DDA4-C556EAAB13EF}"/>
              </a:ext>
            </a:extLst>
          </p:cNvPr>
          <p:cNvSpPr/>
          <p:nvPr/>
        </p:nvSpPr>
        <p:spPr>
          <a:xfrm rot="5400000">
            <a:off x="5698552" y="5747416"/>
            <a:ext cx="794896" cy="45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F7CBA08-5662-1942-C29C-171D7EDA9FA4}"/>
              </a:ext>
            </a:extLst>
          </p:cNvPr>
          <p:cNvSpPr/>
          <p:nvPr/>
        </p:nvSpPr>
        <p:spPr>
          <a:xfrm rot="16200000">
            <a:off x="7699258" y="5747416"/>
            <a:ext cx="794896" cy="45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AC3B0-94C4-A0E8-1334-FAFDBABA066C}"/>
              </a:ext>
            </a:extLst>
          </p:cNvPr>
          <p:cNvSpPr txBox="1"/>
          <p:nvPr/>
        </p:nvSpPr>
        <p:spPr>
          <a:xfrm>
            <a:off x="6342695" y="5913001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Computing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Var/Risk</a:t>
            </a:r>
          </a:p>
        </p:txBody>
      </p:sp>
    </p:spTree>
    <p:extLst>
      <p:ext uri="{BB962C8B-B14F-4D97-AF65-F5344CB8AC3E}">
        <p14:creationId xmlns:p14="http://schemas.microsoft.com/office/powerpoint/2010/main" val="3627590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E64B-1B85-1D02-BD60-43957C48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Data / Streaming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0157D-BC4B-BD27-70B1-973CD952F48F}"/>
              </a:ext>
            </a:extLst>
          </p:cNvPr>
          <p:cNvSpPr txBox="1"/>
          <p:nvPr/>
        </p:nvSpPr>
        <p:spPr>
          <a:xfrm>
            <a:off x="2608887" y="2131204"/>
            <a:ext cx="7099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BigData</a:t>
            </a:r>
            <a:r>
              <a:rPr lang="fr-FR" sz="2800" dirty="0"/>
              <a:t> at SG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mostly</a:t>
            </a:r>
            <a:r>
              <a:rPr lang="fr-FR" sz="2800" dirty="0"/>
              <a:t> « </a:t>
            </a:r>
            <a:r>
              <a:rPr lang="fr-FR" sz="2800" dirty="0" err="1"/>
              <a:t>uploading</a:t>
            </a:r>
            <a:r>
              <a:rPr lang="fr-FR" sz="2800" dirty="0"/>
              <a:t> </a:t>
            </a:r>
            <a:r>
              <a:rPr lang="fr-FR" sz="2800" dirty="0" err="1"/>
              <a:t>daily</a:t>
            </a:r>
            <a:r>
              <a:rPr lang="fr-FR" sz="2800" dirty="0"/>
              <a:t> files » 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launching</a:t>
            </a:r>
            <a:r>
              <a:rPr lang="fr-FR" sz="2800" dirty="0"/>
              <a:t> « </a:t>
            </a:r>
            <a:r>
              <a:rPr lang="fr-FR" sz="2800" dirty="0" err="1"/>
              <a:t>daily</a:t>
            </a:r>
            <a:r>
              <a:rPr lang="fr-FR" sz="2800" dirty="0"/>
              <a:t> </a:t>
            </a:r>
            <a:r>
              <a:rPr lang="fr-FR" sz="2800" dirty="0" err="1"/>
              <a:t>batches</a:t>
            </a:r>
            <a:r>
              <a:rPr lang="fr-FR" sz="2800" dirty="0"/>
              <a:t>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6FDB4-62DC-FB0B-0FAA-EFBD70055CD3}"/>
              </a:ext>
            </a:extLst>
          </p:cNvPr>
          <p:cNvSpPr txBox="1"/>
          <p:nvPr/>
        </p:nvSpPr>
        <p:spPr>
          <a:xfrm>
            <a:off x="2650316" y="3429000"/>
            <a:ext cx="73615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Many</a:t>
            </a:r>
            <a:r>
              <a:rPr lang="fr-FR" sz="2800" dirty="0"/>
              <a:t> Trade extractions are Real-Time Streaming</a:t>
            </a:r>
          </a:p>
          <a:p>
            <a:r>
              <a:rPr lang="fr-FR" sz="2800" dirty="0"/>
              <a:t>… but </a:t>
            </a:r>
            <a:r>
              <a:rPr lang="fr-FR" sz="2800" dirty="0" err="1"/>
              <a:t>aggregated</a:t>
            </a:r>
            <a:r>
              <a:rPr lang="fr-FR" sz="2800" dirty="0"/>
              <a:t> in Files per </a:t>
            </a:r>
            <a:r>
              <a:rPr lang="fr-FR" sz="2800" dirty="0" err="1"/>
              <a:t>Hours</a:t>
            </a:r>
            <a:r>
              <a:rPr lang="fr-FR" sz="2800" dirty="0"/>
              <a:t> / per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94539-A581-58E5-46E3-446A1F0A5A21}"/>
              </a:ext>
            </a:extLst>
          </p:cNvPr>
          <p:cNvSpPr txBox="1"/>
          <p:nvPr/>
        </p:nvSpPr>
        <p:spPr>
          <a:xfrm>
            <a:off x="2688985" y="4823623"/>
            <a:ext cx="84092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Var </a:t>
            </a:r>
            <a:r>
              <a:rPr lang="fr-FR" sz="2800" dirty="0" err="1"/>
              <a:t>Computing</a:t>
            </a:r>
            <a:r>
              <a:rPr lang="fr-FR" sz="2800" dirty="0"/>
              <a:t> </a:t>
            </a:r>
            <a:r>
              <a:rPr lang="fr-FR" sz="2800" dirty="0" err="1"/>
              <a:t>during</a:t>
            </a:r>
            <a:r>
              <a:rPr lang="fr-FR" sz="2800" dirty="0"/>
              <a:t> night …  </a:t>
            </a:r>
            <a:r>
              <a:rPr lang="fr-FR" sz="2800" dirty="0" err="1"/>
              <a:t>Huge</a:t>
            </a:r>
            <a:r>
              <a:rPr lang="fr-FR" sz="2800" dirty="0"/>
              <a:t> streaming of </a:t>
            </a:r>
            <a:r>
              <a:rPr lang="fr-FR" sz="2800" dirty="0" err="1"/>
              <a:t>events</a:t>
            </a:r>
            <a:endParaRPr lang="fr-FR" sz="2800" dirty="0"/>
          </a:p>
          <a:p>
            <a:r>
              <a:rPr lang="fr-FR" sz="2800" dirty="0"/>
              <a:t> 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dedicated</a:t>
            </a:r>
            <a:r>
              <a:rPr lang="fr-FR" sz="2800" dirty="0"/>
              <a:t> </a:t>
            </a:r>
            <a:r>
              <a:rPr lang="fr-FR" sz="2800" dirty="0" err="1"/>
              <a:t>pricing</a:t>
            </a:r>
            <a:r>
              <a:rPr lang="fr-FR" sz="2800" dirty="0"/>
              <a:t> cluster (</a:t>
            </a:r>
            <a:r>
              <a:rPr lang="fr-FR" sz="2800" dirty="0" err="1"/>
              <a:t>GPUs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0425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1A168-7677-6794-A9B9-5955B5DC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Types &amp; </a:t>
            </a:r>
            <a:r>
              <a:rPr lang="fr-FR" dirty="0" err="1"/>
              <a:t>Volumetry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A4B33-6CD3-97E8-6E34-53D59B78220B}"/>
              </a:ext>
            </a:extLst>
          </p:cNvPr>
          <p:cNvSpPr txBox="1"/>
          <p:nvPr/>
        </p:nvSpPr>
        <p:spPr>
          <a:xfrm>
            <a:off x="1881963" y="2652823"/>
            <a:ext cx="4595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Daily </a:t>
            </a:r>
            <a:r>
              <a:rPr lang="fr-FR" sz="3200" dirty="0" err="1"/>
              <a:t>batches</a:t>
            </a:r>
            <a:r>
              <a:rPr lang="fr-FR" sz="3200" dirty="0"/>
              <a:t>: </a:t>
            </a:r>
            <a:r>
              <a:rPr lang="fr-FR" sz="3200" dirty="0" err="1"/>
              <a:t>upload</a:t>
            </a:r>
            <a:r>
              <a:rPr lang="fr-FR" sz="3200" dirty="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FDF76-E2B9-E46E-1778-15EC41AEEA51}"/>
              </a:ext>
            </a:extLst>
          </p:cNvPr>
          <p:cNvSpPr txBox="1"/>
          <p:nvPr/>
        </p:nvSpPr>
        <p:spPr>
          <a:xfrm>
            <a:off x="1881963" y="3620403"/>
            <a:ext cx="5799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Streaming </a:t>
            </a:r>
            <a:r>
              <a:rPr lang="fr-FR" sz="3200" dirty="0" err="1"/>
              <a:t>then</a:t>
            </a:r>
            <a:r>
              <a:rPr lang="fr-FR" sz="3200" dirty="0"/>
              <a:t> </a:t>
            </a:r>
            <a:r>
              <a:rPr lang="fr-FR" sz="3200" dirty="0" err="1"/>
              <a:t>converted</a:t>
            </a:r>
            <a:r>
              <a:rPr lang="fr-FR" sz="3200" dirty="0"/>
              <a:t> to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599D5-3972-7933-1087-F284404D2F80}"/>
              </a:ext>
            </a:extLst>
          </p:cNvPr>
          <p:cNvSpPr txBox="1"/>
          <p:nvPr/>
        </p:nvSpPr>
        <p:spPr>
          <a:xfrm>
            <a:off x="1881963" y="4479869"/>
            <a:ext cx="602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Streaming to Key-Values </a:t>
            </a:r>
            <a:r>
              <a:rPr lang="fr-FR" sz="3200" dirty="0" err="1"/>
              <a:t>Databases</a:t>
            </a:r>
            <a:endParaRPr lang="fr-FR" sz="32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8A8E33-1295-6A16-B4DC-CAD3DDAEB88E}"/>
              </a:ext>
            </a:extLst>
          </p:cNvPr>
          <p:cNvSpPr/>
          <p:nvPr/>
        </p:nvSpPr>
        <p:spPr>
          <a:xfrm>
            <a:off x="7995684" y="2700670"/>
            <a:ext cx="499730" cy="150450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D4E32-B3AF-03A0-AD4F-B286160120C0}"/>
              </a:ext>
            </a:extLst>
          </p:cNvPr>
          <p:cNvSpPr txBox="1"/>
          <p:nvPr/>
        </p:nvSpPr>
        <p:spPr>
          <a:xfrm>
            <a:off x="8623004" y="3167390"/>
            <a:ext cx="27213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Teras</a:t>
            </a:r>
            <a:r>
              <a:rPr lang="fr-FR" sz="2800" b="1" dirty="0"/>
              <a:t>/</a:t>
            </a:r>
            <a:r>
              <a:rPr lang="fr-FR" sz="2800" b="1" dirty="0" err="1"/>
              <a:t>day</a:t>
            </a:r>
            <a:endParaRPr lang="fr-FR" sz="2800" b="1" dirty="0"/>
          </a:p>
          <a:p>
            <a:r>
              <a:rPr lang="fr-FR" sz="2800" b="1" dirty="0"/>
              <a:t>( millions of files)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91AC0-5245-ADFB-19EF-F2B23983A0F4}"/>
              </a:ext>
            </a:extLst>
          </p:cNvPr>
          <p:cNvSpPr txBox="1"/>
          <p:nvPr/>
        </p:nvSpPr>
        <p:spPr>
          <a:xfrm>
            <a:off x="8623003" y="4568014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Billions </a:t>
            </a:r>
            <a:r>
              <a:rPr lang="fr-FR" sz="2800" b="1" dirty="0" err="1"/>
              <a:t>events</a:t>
            </a:r>
            <a:r>
              <a:rPr lang="fr-FR" sz="2800" b="1" dirty="0"/>
              <a:t>/</a:t>
            </a:r>
            <a:r>
              <a:rPr lang="fr-FR" sz="2800" b="1" dirty="0" err="1"/>
              <a:t>day</a:t>
            </a:r>
            <a:endParaRPr lang="fr-FR" sz="2800" b="1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96B845E-F2A1-0389-7304-2B28D28CC30B}"/>
              </a:ext>
            </a:extLst>
          </p:cNvPr>
          <p:cNvSpPr/>
          <p:nvPr/>
        </p:nvSpPr>
        <p:spPr>
          <a:xfrm>
            <a:off x="7995684" y="4568014"/>
            <a:ext cx="499730" cy="64714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E5721-E521-FABA-B4CA-0EDAA9BB929A}"/>
              </a:ext>
            </a:extLst>
          </p:cNvPr>
          <p:cNvSpPr txBox="1"/>
          <p:nvPr/>
        </p:nvSpPr>
        <p:spPr>
          <a:xfrm>
            <a:off x="8426302" y="5332228"/>
            <a:ext cx="36959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Peeks</a:t>
            </a:r>
            <a:r>
              <a:rPr lang="fr-FR" sz="2000" dirty="0"/>
              <a:t> to 4000 </a:t>
            </a:r>
            <a:r>
              <a:rPr lang="fr-FR" sz="2000" dirty="0" err="1"/>
              <a:t>events</a:t>
            </a:r>
            <a:r>
              <a:rPr lang="fr-FR" sz="2000" dirty="0"/>
              <a:t>/seconds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each</a:t>
            </a:r>
            <a:r>
              <a:rPr lang="fr-FR" sz="2000" dirty="0"/>
              <a:t> 100 x servers</a:t>
            </a:r>
          </a:p>
          <a:p>
            <a:r>
              <a:rPr lang="fr-FR" sz="2000" dirty="0" err="1"/>
              <a:t>During</a:t>
            </a:r>
            <a:r>
              <a:rPr lang="fr-FR" sz="2000" dirty="0"/>
              <a:t> 4hours </a:t>
            </a:r>
            <a:r>
              <a:rPr lang="fr-FR" sz="2000" dirty="0" err="1"/>
              <a:t>nightly</a:t>
            </a:r>
            <a:r>
              <a:rPr lang="fr-FR" sz="2000" dirty="0"/>
              <a:t> Var </a:t>
            </a:r>
            <a:r>
              <a:rPr lang="fr-FR" sz="2000" dirty="0" err="1"/>
              <a:t>batches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91629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6F76-41E8-8874-5D14-998581DD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Content of a </a:t>
            </a:r>
            <a:r>
              <a:rPr lang="fr-FR" dirty="0" err="1"/>
              <a:t>Datalake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4178F-6764-19F5-8BAB-215647DFD79E}"/>
              </a:ext>
            </a:extLst>
          </p:cNvPr>
          <p:cNvSpPr txBox="1"/>
          <p:nvPr/>
        </p:nvSpPr>
        <p:spPr>
          <a:xfrm>
            <a:off x="7299315" y="2547832"/>
            <a:ext cx="4305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Key-Value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FAST </a:t>
            </a:r>
            <a:r>
              <a:rPr lang="fr-FR" sz="2400" dirty="0" err="1"/>
              <a:t>get</a:t>
            </a:r>
            <a:r>
              <a:rPr lang="fr-FR" sz="2400" dirty="0"/>
              <a:t>/put </a:t>
            </a:r>
            <a:r>
              <a:rPr lang="fr-FR" sz="2400" dirty="0" err="1"/>
              <a:t>access</a:t>
            </a:r>
            <a:r>
              <a:rPr lang="fr-FR" sz="2400" dirty="0"/>
              <a:t> by single key</a:t>
            </a:r>
          </a:p>
        </p:txBody>
      </p:sp>
      <p:pic>
        <p:nvPicPr>
          <p:cNvPr id="23554" name="Picture 2" descr="What is HDFS in Hadoop? Learn HDFS | Intellipaat">
            <a:extLst>
              <a:ext uri="{FF2B5EF4-FFF2-40B4-BE49-F238E27FC236}">
                <a16:creationId xmlns:a16="http://schemas.microsoft.com/office/drawing/2014/main" id="{B4932D1A-A5B5-E908-EBC5-766724ED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" y="1268516"/>
            <a:ext cx="30480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20FD8-C91C-1060-8CA0-5323C69EF98B}"/>
              </a:ext>
            </a:extLst>
          </p:cNvPr>
          <p:cNvSpPr txBox="1"/>
          <p:nvPr/>
        </p:nvSpPr>
        <p:spPr>
          <a:xfrm>
            <a:off x="3059624" y="2248114"/>
            <a:ext cx="2753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FileSystem</a:t>
            </a:r>
            <a:endParaRPr lang="fr-FR" sz="2400" dirty="0"/>
          </a:p>
          <a:p>
            <a:r>
              <a:rPr lang="fr-FR" sz="2400" dirty="0"/>
              <a:t>  = Directories + Files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batches</a:t>
            </a:r>
            <a:endParaRPr lang="fr-FR" sz="2400" dirty="0"/>
          </a:p>
        </p:txBody>
      </p:sp>
      <p:pic>
        <p:nvPicPr>
          <p:cNvPr id="23556" name="Picture 4" descr="Apache Hive — Wikipédia">
            <a:extLst>
              <a:ext uri="{FF2B5EF4-FFF2-40B4-BE49-F238E27FC236}">
                <a16:creationId xmlns:a16="http://schemas.microsoft.com/office/drawing/2014/main" id="{439A914B-EDE0-EE4F-BC01-B2323F8A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80" y="3871609"/>
            <a:ext cx="1690466" cy="15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7CECD6C6-D983-0835-7823-9473E514B3B3}"/>
              </a:ext>
            </a:extLst>
          </p:cNvPr>
          <p:cNvSpPr/>
          <p:nvPr/>
        </p:nvSpPr>
        <p:spPr>
          <a:xfrm>
            <a:off x="838200" y="3871609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7F15DB6-ED43-2515-F7A1-8721457DD3E2}"/>
              </a:ext>
            </a:extLst>
          </p:cNvPr>
          <p:cNvSpPr/>
          <p:nvPr/>
        </p:nvSpPr>
        <p:spPr>
          <a:xfrm>
            <a:off x="9230832" y="3980809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38885BF-321C-8D72-D6EE-D2AACC181A07}"/>
              </a:ext>
            </a:extLst>
          </p:cNvPr>
          <p:cNvSpPr/>
          <p:nvPr/>
        </p:nvSpPr>
        <p:spPr>
          <a:xfrm>
            <a:off x="5758472" y="5465317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558" name="Picture 6" descr="Apache HBase – Apache HBase™ Home">
            <a:extLst>
              <a:ext uri="{FF2B5EF4-FFF2-40B4-BE49-F238E27FC236}">
                <a16:creationId xmlns:a16="http://schemas.microsoft.com/office/drawing/2014/main" id="{981BCBAE-D8E8-6CF7-5FAC-EA9D2670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23" y="1629898"/>
            <a:ext cx="2844098" cy="72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1945C6-645B-BCA6-001A-7D2279BA5D73}"/>
              </a:ext>
            </a:extLst>
          </p:cNvPr>
          <p:cNvSpPr txBox="1"/>
          <p:nvPr/>
        </p:nvSpPr>
        <p:spPr>
          <a:xfrm>
            <a:off x="7230203" y="5841847"/>
            <a:ext cx="502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Hive</a:t>
            </a:r>
            <a:r>
              <a:rPr lang="fr-FR" sz="2400" dirty="0"/>
              <a:t> </a:t>
            </a:r>
            <a:r>
              <a:rPr lang="fr-FR" sz="2400" dirty="0" err="1"/>
              <a:t>Metastore</a:t>
            </a:r>
            <a:r>
              <a:rPr lang="fr-FR" sz="2400" dirty="0"/>
              <a:t> = SQL </a:t>
            </a:r>
            <a:r>
              <a:rPr lang="fr-FR" sz="2400" dirty="0" err="1"/>
              <a:t>View</a:t>
            </a:r>
            <a:r>
              <a:rPr lang="fr-FR" sz="2400" dirty="0"/>
              <a:t> </a:t>
            </a:r>
          </a:p>
          <a:p>
            <a:r>
              <a:rPr lang="fr-FR" sz="2400" dirty="0"/>
              <a:t>« Table » abstraction for  HDFS / </a:t>
            </a:r>
            <a:r>
              <a:rPr lang="fr-FR" sz="2400" dirty="0" err="1"/>
              <a:t>Hbase</a:t>
            </a:r>
            <a:endParaRPr lang="fr-FR" sz="2400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BFB6290-DF43-B949-83D5-A3851CD11368}"/>
              </a:ext>
            </a:extLst>
          </p:cNvPr>
          <p:cNvSpPr/>
          <p:nvPr/>
        </p:nvSpPr>
        <p:spPr>
          <a:xfrm rot="2123063">
            <a:off x="4500752" y="5111348"/>
            <a:ext cx="1127052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EA3E1CF-8634-1083-67C4-DFEBF320A7E8}"/>
              </a:ext>
            </a:extLst>
          </p:cNvPr>
          <p:cNvSpPr/>
          <p:nvPr/>
        </p:nvSpPr>
        <p:spPr>
          <a:xfrm rot="19474257">
            <a:off x="6909210" y="5151655"/>
            <a:ext cx="1127052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778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BF17-758F-F4EA-2E29-183E6000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65"/>
            <a:ext cx="10515600" cy="189868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Storage = Files and Directories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BF21-F6E4-FCDE-CCC2-4805C2DE628E}"/>
              </a:ext>
            </a:extLst>
          </p:cNvPr>
          <p:cNvSpPr txBox="1"/>
          <p:nvPr/>
        </p:nvSpPr>
        <p:spPr>
          <a:xfrm>
            <a:off x="3369075" y="2493293"/>
            <a:ext cx="8282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How </a:t>
            </a:r>
            <a:r>
              <a:rPr lang="fr-FR" sz="3600" dirty="0" err="1"/>
              <a:t>would</a:t>
            </a:r>
            <a:r>
              <a:rPr lang="fr-FR" sz="3600" dirty="0"/>
              <a:t> </a:t>
            </a:r>
            <a:r>
              <a:rPr lang="fr-FR" sz="3600" dirty="0" err="1"/>
              <a:t>you</a:t>
            </a:r>
            <a:r>
              <a:rPr lang="fr-FR" sz="3600" dirty="0"/>
              <a:t> </a:t>
            </a:r>
            <a:r>
              <a:rPr lang="fr-FR" sz="3600" dirty="0" err="1"/>
              <a:t>organize</a:t>
            </a:r>
            <a:r>
              <a:rPr lang="fr-FR" sz="3600" dirty="0"/>
              <a:t>  </a:t>
            </a:r>
            <a:endParaRPr lang="fr-FR" sz="3600" b="1" dirty="0"/>
          </a:p>
          <a:p>
            <a:r>
              <a:rPr lang="fr-FR" sz="3600" b="1" dirty="0"/>
              <a:t>    1  Billions Files</a:t>
            </a:r>
          </a:p>
          <a:p>
            <a:r>
              <a:rPr lang="fr-FR" sz="3600" dirty="0"/>
              <a:t>in </a:t>
            </a:r>
            <a:r>
              <a:rPr lang="fr-FR" sz="3600" b="1" dirty="0"/>
              <a:t>50 Millions Directories </a:t>
            </a:r>
            <a:r>
              <a:rPr lang="fr-FR" sz="3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0168B-B35B-8002-3BB1-031C9443FD48}"/>
              </a:ext>
            </a:extLst>
          </p:cNvPr>
          <p:cNvSpPr txBox="1"/>
          <p:nvPr/>
        </p:nvSpPr>
        <p:spPr>
          <a:xfrm>
            <a:off x="3435659" y="4842769"/>
            <a:ext cx="5643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ensure</a:t>
            </a:r>
            <a:r>
              <a:rPr lang="fr-FR" dirty="0"/>
              <a:t> data respect directories </a:t>
            </a:r>
            <a:r>
              <a:rPr lang="fr-FR" dirty="0" err="1"/>
              <a:t>organization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Try Scanning Directories ?</a:t>
            </a:r>
          </a:p>
        </p:txBody>
      </p:sp>
    </p:spTree>
    <p:extLst>
      <p:ext uri="{BB962C8B-B14F-4D97-AF65-F5344CB8AC3E}">
        <p14:creationId xmlns:p14="http://schemas.microsoft.com/office/powerpoint/2010/main" val="166850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About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8EBCF-510E-C67E-C69A-1A52E4848C20}"/>
              </a:ext>
            </a:extLst>
          </p:cNvPr>
          <p:cNvSpPr txBox="1"/>
          <p:nvPr/>
        </p:nvSpPr>
        <p:spPr>
          <a:xfrm>
            <a:off x="5135730" y="3339251"/>
            <a:ext cx="53221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IT </a:t>
            </a:r>
            <a:r>
              <a:rPr lang="fr-FR" sz="2400" dirty="0" err="1"/>
              <a:t>Passionate</a:t>
            </a:r>
            <a:r>
              <a:rPr lang="fr-FR" sz="2400" dirty="0"/>
              <a:t> </a:t>
            </a:r>
            <a:r>
              <a:rPr lang="fr-FR" sz="2400" dirty="0" err="1"/>
              <a:t>since</a:t>
            </a:r>
            <a:r>
              <a:rPr lang="fr-FR" sz="2400" dirty="0"/>
              <a:t> 20 </a:t>
            </a:r>
            <a:r>
              <a:rPr lang="fr-FR" sz="2400" dirty="0" err="1"/>
              <a:t>years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Working</a:t>
            </a:r>
            <a:r>
              <a:rPr lang="fr-FR" sz="2400" dirty="0"/>
              <a:t> at Société Générale (La </a:t>
            </a:r>
            <a:r>
              <a:rPr lang="fr-FR" sz="2400" dirty="0" err="1"/>
              <a:t>Defense</a:t>
            </a:r>
            <a:r>
              <a:rPr lang="fr-FR" sz="2400" dirty="0"/>
              <a:t>)</a:t>
            </a:r>
          </a:p>
          <a:p>
            <a:r>
              <a:rPr lang="fr-FR" sz="2400" dirty="0"/>
              <a:t>In </a:t>
            </a:r>
            <a:r>
              <a:rPr lang="fr-FR" sz="2400" dirty="0" err="1"/>
              <a:t>BigData</a:t>
            </a:r>
            <a:r>
              <a:rPr lang="fr-FR" sz="2400" dirty="0"/>
              <a:t> team </a:t>
            </a:r>
            <a:r>
              <a:rPr lang="fr-FR" sz="2400" dirty="0" err="1"/>
              <a:t>since</a:t>
            </a:r>
            <a:r>
              <a:rPr lang="fr-FR" sz="2400" dirty="0"/>
              <a:t> 4 </a:t>
            </a:r>
            <a:r>
              <a:rPr lang="fr-FR" sz="2400" dirty="0" err="1"/>
              <a:t>years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Expert Java + </a:t>
            </a:r>
            <a:r>
              <a:rPr lang="fr-FR" sz="2400" dirty="0" err="1"/>
              <a:t>BigData</a:t>
            </a:r>
            <a:r>
              <a:rPr lang="fr-FR" sz="2400" dirty="0"/>
              <a:t> + more</a:t>
            </a:r>
          </a:p>
          <a:p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7D4A8-B637-6AFD-DEFC-3F3008C9F27A}"/>
              </a:ext>
            </a:extLst>
          </p:cNvPr>
          <p:cNvSpPr txBox="1"/>
          <p:nvPr/>
        </p:nvSpPr>
        <p:spPr>
          <a:xfrm>
            <a:off x="4832767" y="2258512"/>
            <a:ext cx="4727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2"/>
              </a:rPr>
              <a:t>arnaud.nauwynck@gmail.com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542B8-6CD2-CCFC-22C0-3A10EDBF2E2F}"/>
              </a:ext>
            </a:extLst>
          </p:cNvPr>
          <p:cNvSpPr txBox="1"/>
          <p:nvPr/>
        </p:nvSpPr>
        <p:spPr>
          <a:xfrm>
            <a:off x="315157" y="4424252"/>
            <a:ext cx="4287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3"/>
              </a:rPr>
              <a:t>https://github.com/Arnaud-Nauwynck</a:t>
            </a:r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00664D-D7EB-5AD5-1587-309E3C991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31" y="1176700"/>
            <a:ext cx="3302334" cy="2483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061E17-4205-187F-755B-5725B8CE63A9}"/>
              </a:ext>
            </a:extLst>
          </p:cNvPr>
          <p:cNvSpPr txBox="1"/>
          <p:nvPr/>
        </p:nvSpPr>
        <p:spPr>
          <a:xfrm>
            <a:off x="4114800" y="1810590"/>
            <a:ext cx="380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using</a:t>
            </a:r>
            <a:r>
              <a:rPr lang="fr-FR" dirty="0"/>
              <a:t> Twitter/LinkedIn/</a:t>
            </a:r>
            <a:r>
              <a:rPr lang="fr-FR" dirty="0" err="1"/>
              <a:t>FaceBook</a:t>
            </a:r>
            <a:r>
              <a:rPr lang="fr-FR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08253-E8ED-7912-2F13-8E48A4391023}"/>
              </a:ext>
            </a:extLst>
          </p:cNvPr>
          <p:cNvSpPr txBox="1"/>
          <p:nvPr/>
        </p:nvSpPr>
        <p:spPr>
          <a:xfrm>
            <a:off x="4216893" y="22993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Only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A8F58-A1EB-20E9-6E2B-32876BE645D4}"/>
              </a:ext>
            </a:extLst>
          </p:cNvPr>
          <p:cNvSpPr txBox="1"/>
          <p:nvPr/>
        </p:nvSpPr>
        <p:spPr>
          <a:xfrm>
            <a:off x="315157" y="5512273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hlinkClick r:id="rId5"/>
              </a:rPr>
              <a:t>http://arnaud-nauwynck.github.io/</a:t>
            </a:r>
            <a:endParaRPr lang="fr-FR" sz="2000" dirty="0"/>
          </a:p>
          <a:p>
            <a:endParaRPr lang="fr-F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0E9891-2ABB-CE0D-C3E1-F6D4A6A0C04F}"/>
              </a:ext>
            </a:extLst>
          </p:cNvPr>
          <p:cNvSpPr txBox="1"/>
          <p:nvPr/>
        </p:nvSpPr>
        <p:spPr>
          <a:xfrm>
            <a:off x="315157" y="4057680"/>
            <a:ext cx="140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Github</a:t>
            </a:r>
            <a:r>
              <a:rPr lang="fr-FR" dirty="0"/>
              <a:t> repos</a:t>
            </a:r>
          </a:p>
        </p:txBody>
      </p:sp>
      <p:pic>
        <p:nvPicPr>
          <p:cNvPr id="1026" name="Picture 2" descr="Basalte">
            <a:extLst>
              <a:ext uri="{FF2B5EF4-FFF2-40B4-BE49-F238E27FC236}">
                <a16:creationId xmlns:a16="http://schemas.microsoft.com/office/drawing/2014/main" id="{021E4CCD-8D96-87EE-7E9C-E337D2CC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850" y="4712717"/>
            <a:ext cx="2670237" cy="178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99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5EB6-9F3C-5B66-A085-0A3BC703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 Very « Simple »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-System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771097-AE8D-D878-8C8B-E20CCAA4903E}"/>
              </a:ext>
            </a:extLst>
          </p:cNvPr>
          <p:cNvSpPr/>
          <p:nvPr/>
        </p:nvSpPr>
        <p:spPr>
          <a:xfrm rot="999574">
            <a:off x="4024337" y="2204756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31DE76B6-C190-86F4-4052-FC0FFFC01083}"/>
              </a:ext>
            </a:extLst>
          </p:cNvPr>
          <p:cNvSpPr/>
          <p:nvPr/>
        </p:nvSpPr>
        <p:spPr>
          <a:xfrm>
            <a:off x="5330455" y="1529148"/>
            <a:ext cx="3728486" cy="23326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42722-6399-A30F-59E6-9EDDABB359F3}"/>
              </a:ext>
            </a:extLst>
          </p:cNvPr>
          <p:cNvSpPr txBox="1"/>
          <p:nvPr/>
        </p:nvSpPr>
        <p:spPr>
          <a:xfrm>
            <a:off x="186070" y="1932952"/>
            <a:ext cx="4106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Tick</a:t>
            </a:r>
            <a:r>
              <a:rPr lang="fr-FR" dirty="0"/>
              <a:t> » per seconds</a:t>
            </a:r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Exchange Places</a:t>
            </a:r>
          </a:p>
          <a:p>
            <a:r>
              <a:rPr lang="fr-FR" dirty="0"/>
              <a:t> (Bourse Paris, London Stock Exchange, …)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9FDFDA3-8329-C618-AC1B-1112A0CE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3" y="2908005"/>
            <a:ext cx="3372293" cy="23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B3410-7CAC-6CA4-50F3-A68AC689F1A3}"/>
              </a:ext>
            </a:extLst>
          </p:cNvPr>
          <p:cNvSpPr txBox="1"/>
          <p:nvPr/>
        </p:nvSpPr>
        <p:spPr>
          <a:xfrm>
            <a:off x="6979098" y="5906706"/>
            <a:ext cx="52129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Volume, Velocity … but not </a:t>
            </a:r>
            <a:r>
              <a:rPr lang="fr-FR" sz="2800" dirty="0" err="1"/>
              <a:t>Variety</a:t>
            </a:r>
            <a:endParaRPr lang="fr-FR" sz="2800" dirty="0"/>
          </a:p>
          <a:p>
            <a:r>
              <a:rPr lang="fr-FR" sz="2800" dirty="0"/>
              <a:t>( NO </a:t>
            </a:r>
            <a:r>
              <a:rPr lang="fr-FR" sz="2800" dirty="0" err="1"/>
              <a:t>spark</a:t>
            </a:r>
            <a:r>
              <a:rPr lang="fr-FR" sz="2800" dirty="0"/>
              <a:t>, No Hadoop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EE148-64CC-A58D-6689-8F878D303D3B}"/>
              </a:ext>
            </a:extLst>
          </p:cNvPr>
          <p:cNvSpPr txBox="1"/>
          <p:nvPr/>
        </p:nvSpPr>
        <p:spPr>
          <a:xfrm>
            <a:off x="4900405" y="3809061"/>
            <a:ext cx="65967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binary</a:t>
            </a:r>
            <a:r>
              <a:rPr lang="fr-FR" sz="2800" dirty="0"/>
              <a:t> file per Day/Place/Instrument</a:t>
            </a:r>
          </a:p>
          <a:p>
            <a:r>
              <a:rPr lang="fr-FR" sz="2800" dirty="0"/>
              <a:t>… 2M files per </a:t>
            </a:r>
            <a:r>
              <a:rPr lang="fr-FR" sz="2800" dirty="0" err="1"/>
              <a:t>day</a:t>
            </a:r>
            <a:endParaRPr lang="fr-FR" sz="2800" dirty="0"/>
          </a:p>
          <a:p>
            <a:r>
              <a:rPr lang="fr-FR" sz="2800" dirty="0"/>
              <a:t>… 40 Giga per </a:t>
            </a:r>
            <a:r>
              <a:rPr lang="fr-FR" sz="2800" dirty="0" err="1"/>
              <a:t>day</a:t>
            </a:r>
            <a:endParaRPr lang="fr-FR" sz="2800" dirty="0"/>
          </a:p>
          <a:p>
            <a:r>
              <a:rPr lang="fr-FR" sz="2800" dirty="0"/>
              <a:t>… </a:t>
            </a:r>
            <a:r>
              <a:rPr lang="fr-FR" sz="2800" dirty="0" err="1"/>
              <a:t>since</a:t>
            </a:r>
            <a:r>
              <a:rPr lang="fr-FR" sz="2800" dirty="0"/>
              <a:t> 22 </a:t>
            </a:r>
            <a:r>
              <a:rPr lang="fr-FR" sz="2800" dirty="0" err="1"/>
              <a:t>years</a:t>
            </a:r>
            <a:r>
              <a:rPr lang="fr-FR" sz="2800" dirty="0"/>
              <a:t>  …    25 Billions Files / </a:t>
            </a:r>
            <a:r>
              <a:rPr lang="fr-FR" sz="2800" dirty="0" err="1"/>
              <a:t>Petas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69906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BF17-758F-F4EA-2E29-183E6000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65"/>
            <a:ext cx="10515600" cy="189868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Governance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Data Directories </a:t>
            </a:r>
            <a:r>
              <a:rPr lang="fr-FR" dirty="0" err="1"/>
              <a:t>Organization</a:t>
            </a:r>
            <a:br>
              <a:rPr lang="fr-FR" dirty="0"/>
            </a:br>
            <a:r>
              <a:rPr lang="fr-FR" dirty="0"/>
              <a:t>Read-Write Permissions, Quota,  RDPG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BF21-F6E4-FCDE-CCC2-4805C2DE628E}"/>
              </a:ext>
            </a:extLst>
          </p:cNvPr>
          <p:cNvSpPr txBox="1"/>
          <p:nvPr/>
        </p:nvSpPr>
        <p:spPr>
          <a:xfrm>
            <a:off x="2285999" y="2332775"/>
            <a:ext cx="828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would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organize</a:t>
            </a:r>
            <a:r>
              <a:rPr lang="fr-FR" sz="2800" dirty="0"/>
              <a:t> Read-Write Permissions on 6000 tables x 1000 jobs ?</a:t>
            </a:r>
            <a:endParaRPr lang="fr-F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0168B-B35B-8002-3BB1-031C9443FD48}"/>
              </a:ext>
            </a:extLst>
          </p:cNvPr>
          <p:cNvSpPr txBox="1"/>
          <p:nvPr/>
        </p:nvSpPr>
        <p:spPr>
          <a:xfrm>
            <a:off x="3333988" y="3429000"/>
            <a:ext cx="43654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/ &lt;root HDFS&gt;</a:t>
            </a:r>
          </a:p>
          <a:p>
            <a:r>
              <a:rPr lang="fr-FR" sz="2400" dirty="0"/>
              <a:t>  /</a:t>
            </a:r>
            <a:r>
              <a:rPr lang="fr-FR" sz="2400" dirty="0" err="1"/>
              <a:t>env</a:t>
            </a:r>
            <a:endParaRPr lang="fr-FR" sz="2400" dirty="0"/>
          </a:p>
          <a:p>
            <a:r>
              <a:rPr lang="fr-FR" sz="2400" dirty="0"/>
              <a:t>     / {</a:t>
            </a:r>
            <a:r>
              <a:rPr lang="fr-FR" sz="2400" dirty="0" err="1"/>
              <a:t>raw|lake</a:t>
            </a:r>
            <a:r>
              <a:rPr lang="fr-FR" sz="2400" dirty="0"/>
              <a:t>}</a:t>
            </a:r>
          </a:p>
          <a:p>
            <a:r>
              <a:rPr lang="fr-FR" sz="2400" dirty="0"/>
              <a:t>         /</a:t>
            </a:r>
            <a:r>
              <a:rPr lang="fr-FR" sz="2400" dirty="0" err="1"/>
              <a:t>dir</a:t>
            </a:r>
            <a:r>
              <a:rPr lang="fr-FR" sz="2400" dirty="0"/>
              <a:t>  =by Team</a:t>
            </a:r>
          </a:p>
          <a:p>
            <a:r>
              <a:rPr lang="fr-FR" sz="2400" dirty="0"/>
              <a:t>              /</a:t>
            </a:r>
            <a:r>
              <a:rPr lang="fr-FR" sz="2400" dirty="0" err="1"/>
              <a:t>subDir</a:t>
            </a:r>
            <a:r>
              <a:rPr lang="fr-FR" sz="2400" dirty="0"/>
              <a:t>   =by </a:t>
            </a:r>
            <a:r>
              <a:rPr lang="fr-FR" sz="2400" dirty="0" err="1"/>
              <a:t>domain</a:t>
            </a:r>
            <a:br>
              <a:rPr lang="fr-FR" sz="2400" dirty="0"/>
            </a:br>
            <a:r>
              <a:rPr lang="fr-FR" sz="2400" dirty="0"/>
              <a:t>                   /</a:t>
            </a:r>
            <a:r>
              <a:rPr lang="fr-FR" sz="2400" dirty="0" err="1"/>
              <a:t>sub-subDir</a:t>
            </a:r>
            <a:r>
              <a:rPr lang="fr-FR" sz="2400" dirty="0"/>
              <a:t>=</a:t>
            </a:r>
            <a:r>
              <a:rPr lang="fr-FR" sz="2400" dirty="0" err="1"/>
              <a:t>Hive</a:t>
            </a:r>
            <a:r>
              <a:rPr lang="fr-FR" sz="2400" dirty="0"/>
              <a:t> table</a:t>
            </a:r>
          </a:p>
          <a:p>
            <a:r>
              <a:rPr lang="fr-FR" sz="2400" dirty="0"/>
              <a:t>                            /</a:t>
            </a:r>
            <a:r>
              <a:rPr lang="fr-FR" sz="2400" dirty="0" err="1"/>
              <a:t>hive</a:t>
            </a:r>
            <a:r>
              <a:rPr lang="fr-FR" sz="2400" dirty="0"/>
              <a:t> partitions</a:t>
            </a:r>
            <a:br>
              <a:rPr lang="fr-FR" sz="2400" dirty="0"/>
            </a:br>
            <a:r>
              <a:rPr lang="fr-FR" sz="2400" dirty="0"/>
              <a:t>                                      /*.parquet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9C28F81-1477-4070-D4D7-F8515F182728}"/>
              </a:ext>
            </a:extLst>
          </p:cNvPr>
          <p:cNvSpPr/>
          <p:nvPr/>
        </p:nvSpPr>
        <p:spPr>
          <a:xfrm>
            <a:off x="7568214" y="4949301"/>
            <a:ext cx="569871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367EDDE-B42E-9079-7E7D-013098659503}"/>
              </a:ext>
            </a:extLst>
          </p:cNvPr>
          <p:cNvSpPr/>
          <p:nvPr/>
        </p:nvSpPr>
        <p:spPr>
          <a:xfrm flipH="1">
            <a:off x="2867942" y="4682261"/>
            <a:ext cx="631795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02BE6-69F1-0840-C347-5B7AAB394B2A}"/>
              </a:ext>
            </a:extLst>
          </p:cNvPr>
          <p:cNvSpPr txBox="1"/>
          <p:nvPr/>
        </p:nvSpPr>
        <p:spPr>
          <a:xfrm>
            <a:off x="182938" y="4349136"/>
            <a:ext cx="27310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describe</a:t>
            </a:r>
            <a:r>
              <a:rPr lang="fr-FR" dirty="0"/>
              <a:t> « </a:t>
            </a:r>
            <a:r>
              <a:rPr lang="fr-FR" dirty="0" err="1"/>
              <a:t>Datasets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/>
              <a:t>( data </a:t>
            </a:r>
            <a:r>
              <a:rPr lang="fr-FR" dirty="0" err="1"/>
              <a:t>owner</a:t>
            </a:r>
            <a:r>
              <a:rPr lang="fr-FR" dirty="0"/>
              <a:t>)</a:t>
            </a:r>
          </a:p>
          <a:p>
            <a:r>
              <a:rPr lang="fr-FR" dirty="0"/>
              <a:t>=&gt; Validation by </a:t>
            </a:r>
            <a:r>
              <a:rPr lang="fr-FR" dirty="0" err="1"/>
              <a:t>DataOffice</a:t>
            </a:r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sub-dirs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+ </a:t>
            </a:r>
            <a:r>
              <a:rPr lang="fr-FR" dirty="0" err="1"/>
              <a:t>granted</a:t>
            </a:r>
            <a:r>
              <a:rPr lang="fr-FR" dirty="0"/>
              <a:t> </a:t>
            </a:r>
            <a:r>
              <a:rPr lang="fr-FR" dirty="0" err="1"/>
              <a:t>recursive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 WRITE permission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B9DD0EE-0D84-1794-FF67-85D9687B0C45}"/>
              </a:ext>
            </a:extLst>
          </p:cNvPr>
          <p:cNvSpPr/>
          <p:nvPr/>
        </p:nvSpPr>
        <p:spPr>
          <a:xfrm flipH="1">
            <a:off x="3107257" y="4966497"/>
            <a:ext cx="631795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0FB26-F1F2-B2DB-0C16-7BAABEDE91D9}"/>
              </a:ext>
            </a:extLst>
          </p:cNvPr>
          <p:cNvSpPr txBox="1"/>
          <p:nvPr/>
        </p:nvSpPr>
        <p:spPr>
          <a:xfrm>
            <a:off x="8705320" y="4552764"/>
            <a:ext cx="3372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</a:t>
            </a:r>
            <a:r>
              <a:rPr lang="fr-FR" dirty="0" err="1"/>
              <a:t>ask</a:t>
            </a:r>
            <a:r>
              <a:rPr lang="fr-FR" dirty="0"/>
              <a:t> for a « Usage » Job</a:t>
            </a:r>
          </a:p>
          <a:p>
            <a:r>
              <a:rPr lang="fr-FR" dirty="0" err="1"/>
              <a:t>Explain</a:t>
            </a:r>
            <a:r>
              <a:rPr lang="fr-FR" dirty="0"/>
              <a:t> Inputs/Output</a:t>
            </a:r>
            <a:br>
              <a:rPr lang="fr-FR" dirty="0"/>
            </a:br>
            <a:r>
              <a:rPr lang="fr-FR" dirty="0"/>
              <a:t>=&gt; Validation by </a:t>
            </a:r>
            <a:r>
              <a:rPr lang="fr-FR" dirty="0" err="1"/>
              <a:t>DataOffice</a:t>
            </a:r>
            <a:endParaRPr lang="fr-FR" dirty="0"/>
          </a:p>
          <a:p>
            <a:r>
              <a:rPr lang="fr-FR" dirty="0"/>
              <a:t>=&gt; Grant </a:t>
            </a:r>
            <a:r>
              <a:rPr lang="fr-FR" dirty="0" err="1"/>
              <a:t>recursive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 READ permission for inputs</a:t>
            </a:r>
          </a:p>
        </p:txBody>
      </p:sp>
    </p:spTree>
    <p:extLst>
      <p:ext uri="{BB962C8B-B14F-4D97-AF65-F5344CB8AC3E}">
        <p14:creationId xmlns:p14="http://schemas.microsoft.com/office/powerpoint/2010/main" val="3153064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C7E1-EF43-5B88-B0DD-830326DD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</a:t>
            </a:r>
            <a:r>
              <a:rPr lang="fr-FR" dirty="0" err="1"/>
              <a:t>hates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Small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B2E70-E966-F97F-F2FF-3AA4F975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3" y="2343566"/>
            <a:ext cx="8352244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13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B535-E80B-0125-3F36-76BE0B39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Files ?  More </a:t>
            </a:r>
            <a:r>
              <a:rPr lang="fr-FR" dirty="0" err="1"/>
              <a:t>than</a:t>
            </a:r>
            <a:r>
              <a:rPr lang="fr-FR" dirty="0"/>
              <a:t> Giga ?</a:t>
            </a:r>
            <a:br>
              <a:rPr lang="fr-FR" dirty="0"/>
            </a:br>
            <a:r>
              <a:rPr lang="fr-FR" dirty="0"/>
              <a:t>YES … BUT PARQUET </a:t>
            </a:r>
            <a:r>
              <a:rPr lang="fr-FR" dirty="0" err="1"/>
              <a:t>Partitioned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F6BF7-EB25-F5CE-3BEC-0F10C3BC8C13}"/>
              </a:ext>
            </a:extLst>
          </p:cNvPr>
          <p:cNvSpPr txBox="1"/>
          <p:nvPr/>
        </p:nvSpPr>
        <p:spPr>
          <a:xfrm>
            <a:off x="1186208" y="3603994"/>
            <a:ext cx="111887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Doing</a:t>
            </a:r>
            <a:r>
              <a:rPr lang="fr-FR" sz="3200" dirty="0"/>
              <a:t> </a:t>
            </a:r>
            <a:r>
              <a:rPr lang="fr-FR" sz="3200" dirty="0" err="1"/>
              <a:t>BigData</a:t>
            </a:r>
            <a:r>
              <a:rPr lang="fr-FR" sz="3200" dirty="0"/>
              <a:t>  = 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PARQUETFiles</a:t>
            </a:r>
            <a:r>
              <a:rPr lang="fr-FR" sz="3200" dirty="0"/>
              <a:t> (</a:t>
            </a:r>
            <a:r>
              <a:rPr lang="fr-FR" sz="3200" dirty="0" err="1"/>
              <a:t>correctly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                     )</a:t>
            </a:r>
          </a:p>
          <a:p>
            <a:endParaRPr lang="fr-FR" sz="3200" dirty="0"/>
          </a:p>
          <a:p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                                                                                  End Of Story.</a:t>
            </a:r>
          </a:p>
          <a:p>
            <a:endParaRPr lang="fr-FR" sz="3200" dirty="0"/>
          </a:p>
        </p:txBody>
      </p:sp>
      <p:pic>
        <p:nvPicPr>
          <p:cNvPr id="3074" name="Picture 2" descr="Understanding the Parquet file format">
            <a:extLst>
              <a:ext uri="{FF2B5EF4-FFF2-40B4-BE49-F238E27FC236}">
                <a16:creationId xmlns:a16="http://schemas.microsoft.com/office/drawing/2014/main" id="{4C0BFD27-A7C0-F4B5-8BCC-DD433E98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268764"/>
            <a:ext cx="1664305" cy="109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ache Spark — Wikipédia">
            <a:extLst>
              <a:ext uri="{FF2B5EF4-FFF2-40B4-BE49-F238E27FC236}">
                <a16:creationId xmlns:a16="http://schemas.microsoft.com/office/drawing/2014/main" id="{6EA30EE7-2368-909F-9A8C-214C03BE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409" y="3178628"/>
            <a:ext cx="1984765" cy="10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31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2B9A-EED2-8481-DAA6-60C822A3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365125"/>
            <a:ext cx="11918272" cy="15480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LAKE = Parquet</a:t>
            </a:r>
            <a:br>
              <a:rPr lang="fr-FR" dirty="0"/>
            </a:br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RAW: </a:t>
            </a:r>
            <a:r>
              <a:rPr lang="fr-FR" dirty="0" err="1"/>
              <a:t>Postgresql</a:t>
            </a:r>
            <a:r>
              <a:rPr lang="fr-FR" dirty="0"/>
              <a:t> or {</a:t>
            </a:r>
            <a:r>
              <a:rPr lang="fr-FR" dirty="0" err="1"/>
              <a:t>CSV|Json|Avro</a:t>
            </a:r>
            <a:r>
              <a:rPr lang="fr-FR" dirty="0"/>
              <a:t>..}</a:t>
            </a:r>
            <a:br>
              <a:rPr lang="fr-FR" dirty="0"/>
            </a:br>
            <a:r>
              <a:rPr lang="fr-FR" dirty="0"/>
              <a:t>STAGING </a:t>
            </a:r>
            <a:r>
              <a:rPr lang="fr-FR" dirty="0" err="1"/>
              <a:t>Dirs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668B92E-48DF-6022-D9E9-3037A2382322}"/>
              </a:ext>
            </a:extLst>
          </p:cNvPr>
          <p:cNvSpPr/>
          <p:nvPr/>
        </p:nvSpPr>
        <p:spPr>
          <a:xfrm>
            <a:off x="3721963" y="3187083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0E339B2A-1D37-6F91-0D4F-AB23D7C94D85}"/>
              </a:ext>
            </a:extLst>
          </p:cNvPr>
          <p:cNvSpPr/>
          <p:nvPr/>
        </p:nvSpPr>
        <p:spPr>
          <a:xfrm>
            <a:off x="7665128" y="3187083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0AFAB7A-E754-2C05-73FD-B7024B8F1611}"/>
              </a:ext>
            </a:extLst>
          </p:cNvPr>
          <p:cNvSpPr/>
          <p:nvPr/>
        </p:nvSpPr>
        <p:spPr>
          <a:xfrm>
            <a:off x="5722398" y="5035118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58E289D-0C02-1C72-3E1E-70999C435FE8}"/>
              </a:ext>
            </a:extLst>
          </p:cNvPr>
          <p:cNvSpPr/>
          <p:nvPr/>
        </p:nvSpPr>
        <p:spPr>
          <a:xfrm>
            <a:off x="2201662" y="3511117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E450E-9536-09DD-FB38-2EACA551F4B5}"/>
              </a:ext>
            </a:extLst>
          </p:cNvPr>
          <p:cNvSpPr txBox="1"/>
          <p:nvPr/>
        </p:nvSpPr>
        <p:spPr>
          <a:xfrm>
            <a:off x="3026352" y="2642128"/>
            <a:ext cx="290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private</a:t>
            </a:r>
            <a:r>
              <a:rPr lang="fr-FR" sz="2800" b="1" dirty="0"/>
              <a:t> RAW</a:t>
            </a:r>
            <a:r>
              <a:rPr lang="fr-FR" sz="2800" dirty="0"/>
              <a:t>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85FC0-F5C6-E53D-6508-25545F329AAE}"/>
              </a:ext>
            </a:extLst>
          </p:cNvPr>
          <p:cNvSpPr txBox="1"/>
          <p:nvPr/>
        </p:nvSpPr>
        <p:spPr>
          <a:xfrm>
            <a:off x="5430174" y="4591797"/>
            <a:ext cx="277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private</a:t>
            </a:r>
            <a:r>
              <a:rPr lang="fr-FR" sz="2800" b="1" dirty="0"/>
              <a:t> APP</a:t>
            </a:r>
            <a:r>
              <a:rPr lang="fr-FR" sz="2800" dirty="0"/>
              <a:t>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B8348-B922-2E72-8489-D9C1802502A0}"/>
              </a:ext>
            </a:extLst>
          </p:cNvPr>
          <p:cNvSpPr txBox="1"/>
          <p:nvPr/>
        </p:nvSpPr>
        <p:spPr>
          <a:xfrm>
            <a:off x="7401208" y="2685140"/>
            <a:ext cx="3139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sharable</a:t>
            </a:r>
            <a:r>
              <a:rPr lang="fr-FR" sz="2800" b="1" dirty="0"/>
              <a:t> LAKE</a:t>
            </a:r>
            <a:r>
              <a:rPr lang="fr-FR" sz="2800" dirty="0"/>
              <a:t> Layer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7AD63ED-A678-A149-6B1C-C39342372B4A}"/>
              </a:ext>
            </a:extLst>
          </p:cNvPr>
          <p:cNvSpPr/>
          <p:nvPr/>
        </p:nvSpPr>
        <p:spPr>
          <a:xfrm>
            <a:off x="5931763" y="3571042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ABD7D-74D5-7171-A050-3D338E6BE297}"/>
              </a:ext>
            </a:extLst>
          </p:cNvPr>
          <p:cNvSpPr txBox="1"/>
          <p:nvPr/>
        </p:nvSpPr>
        <p:spPr>
          <a:xfrm>
            <a:off x="5245085" y="3282349"/>
            <a:ext cx="23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 RAW 2 LAKE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32424-DF1B-AD02-D605-F51B2F5B626C}"/>
              </a:ext>
            </a:extLst>
          </p:cNvPr>
          <p:cNvSpPr txBox="1"/>
          <p:nvPr/>
        </p:nvSpPr>
        <p:spPr>
          <a:xfrm>
            <a:off x="1351639" y="3172287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Upload</a:t>
            </a:r>
            <a:r>
              <a:rPr lang="fr-FR" dirty="0"/>
              <a:t> data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78293FF9-3C6B-D9CB-3316-679075A358AD}"/>
              </a:ext>
            </a:extLst>
          </p:cNvPr>
          <p:cNvSpPr/>
          <p:nvPr/>
        </p:nvSpPr>
        <p:spPr>
          <a:xfrm rot="16200000">
            <a:off x="6020094" y="4145424"/>
            <a:ext cx="591829" cy="2890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E580B9A-3575-B3CE-99E8-13ED226A4DDF}"/>
              </a:ext>
            </a:extLst>
          </p:cNvPr>
          <p:cNvSpPr/>
          <p:nvPr/>
        </p:nvSpPr>
        <p:spPr>
          <a:xfrm flipH="1">
            <a:off x="6635591" y="2284981"/>
            <a:ext cx="932759" cy="52731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86C6A6-8639-F503-018C-496F4A15DF79}"/>
              </a:ext>
            </a:extLst>
          </p:cNvPr>
          <p:cNvSpPr txBox="1"/>
          <p:nvPr/>
        </p:nvSpPr>
        <p:spPr>
          <a:xfrm>
            <a:off x="1526959" y="3994057"/>
            <a:ext cx="2280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FTP/</a:t>
            </a:r>
            <a:r>
              <a:rPr lang="fr-FR" dirty="0" err="1"/>
              <a:t>Hdfs</a:t>
            </a:r>
            <a:r>
              <a:rPr lang="fr-FR" dirty="0"/>
              <a:t> Files </a:t>
            </a:r>
            <a:r>
              <a:rPr lang="fr-FR" dirty="0" err="1"/>
              <a:t>upload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CSV,Text,Json,Xml</a:t>
            </a:r>
            <a:r>
              <a:rPr lang="fr-FR" dirty="0"/>
              <a:t>,…</a:t>
            </a:r>
          </a:p>
          <a:p>
            <a:endParaRPr lang="fr-FR" dirty="0"/>
          </a:p>
          <a:p>
            <a:r>
              <a:rPr lang="fr-FR" dirty="0"/>
              <a:t>Streaming </a:t>
            </a:r>
            <a:r>
              <a:rPr lang="fr-FR" dirty="0" err="1"/>
              <a:t>flushed</a:t>
            </a: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Avro</a:t>
            </a:r>
            <a:r>
              <a:rPr lang="fr-FR" dirty="0"/>
              <a:t> Files (</a:t>
            </a:r>
            <a:r>
              <a:rPr lang="fr-FR" dirty="0" err="1"/>
              <a:t>Flume</a:t>
            </a:r>
            <a:r>
              <a:rPr lang="fr-FR" dirty="0"/>
              <a:t>)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818A243-8DF9-09F0-86C8-116254A6E567}"/>
              </a:ext>
            </a:extLst>
          </p:cNvPr>
          <p:cNvSpPr/>
          <p:nvPr/>
        </p:nvSpPr>
        <p:spPr>
          <a:xfrm rot="18545166">
            <a:off x="3392669" y="4888637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C2D728-BDDE-5F0B-9542-7129D33982D5}"/>
              </a:ext>
            </a:extLst>
          </p:cNvPr>
          <p:cNvSpPr txBox="1"/>
          <p:nvPr/>
        </p:nvSpPr>
        <p:spPr>
          <a:xfrm>
            <a:off x="9001325" y="3638544"/>
            <a:ext cx="15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PARQUET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65AF45-B257-0AC0-FA90-325CFD61E919}"/>
              </a:ext>
            </a:extLst>
          </p:cNvPr>
          <p:cNvSpPr txBox="1"/>
          <p:nvPr/>
        </p:nvSpPr>
        <p:spPr>
          <a:xfrm>
            <a:off x="6992012" y="5842809"/>
            <a:ext cx="276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Any</a:t>
            </a:r>
            <a:r>
              <a:rPr lang="fr-FR" dirty="0"/>
              <a:t> File format</a:t>
            </a:r>
          </a:p>
          <a:p>
            <a:r>
              <a:rPr lang="fr-FR" dirty="0"/>
              <a:t>Example for export to OLAP</a:t>
            </a:r>
          </a:p>
        </p:txBody>
      </p:sp>
    </p:spTree>
    <p:extLst>
      <p:ext uri="{BB962C8B-B14F-4D97-AF65-F5344CB8AC3E}">
        <p14:creationId xmlns:p14="http://schemas.microsoft.com/office/powerpoint/2010/main" val="1920297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92D671-ECD3-3008-A2DE-A74B9C143246}"/>
              </a:ext>
            </a:extLst>
          </p:cNvPr>
          <p:cNvSpPr/>
          <p:nvPr/>
        </p:nvSpPr>
        <p:spPr>
          <a:xfrm>
            <a:off x="2039538" y="1585266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78D62-19AA-05AD-AEE7-27D89A7C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00"/>
            <a:ext cx="10515600" cy="852438"/>
          </a:xfrm>
        </p:spPr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– </a:t>
            </a:r>
            <a:r>
              <a:rPr lang="fr-FR" dirty="0" err="1"/>
              <a:t>Transforming</a:t>
            </a:r>
            <a:r>
              <a:rPr lang="fr-FR" dirty="0"/>
              <a:t> – </a:t>
            </a:r>
            <a:r>
              <a:rPr lang="fr-FR" dirty="0" err="1"/>
              <a:t>Consuming</a:t>
            </a:r>
            <a:r>
              <a:rPr lang="fr-FR" dirty="0"/>
              <a:t>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1071E-F2B9-C5E7-D170-A7F12A435696}"/>
              </a:ext>
            </a:extLst>
          </p:cNvPr>
          <p:cNvSpPr txBox="1"/>
          <p:nvPr/>
        </p:nvSpPr>
        <p:spPr>
          <a:xfrm>
            <a:off x="5572015" y="2391387"/>
            <a:ext cx="636687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Every</a:t>
            </a:r>
            <a:r>
              <a:rPr lang="fr-FR" sz="2000" dirty="0"/>
              <a:t> </a:t>
            </a:r>
            <a:r>
              <a:rPr lang="fr-FR" sz="2000" dirty="0" err="1"/>
              <a:t>project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granted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dirty="0"/>
              <a:t>3 Read-Write </a:t>
            </a:r>
            <a:r>
              <a:rPr lang="fr-FR" sz="2000" dirty="0" err="1"/>
              <a:t>Databases</a:t>
            </a:r>
            <a:r>
              <a:rPr lang="fr-FR" sz="2000" dirty="0"/>
              <a:t>: RAW, APP, LAKE</a:t>
            </a:r>
          </a:p>
          <a:p>
            <a:endParaRPr lang="fr-FR" sz="2000" dirty="0"/>
          </a:p>
          <a:p>
            <a:r>
              <a:rPr lang="fr-FR" sz="2000" dirty="0"/>
              <a:t>LAKE are </a:t>
            </a:r>
            <a:r>
              <a:rPr lang="fr-FR" sz="2000" dirty="0" err="1"/>
              <a:t>sharable</a:t>
            </a:r>
            <a:r>
              <a:rPr lang="fr-FR" sz="2000" dirty="0"/>
              <a:t>  </a:t>
            </a:r>
            <a:br>
              <a:rPr lang="fr-FR" sz="2000" dirty="0"/>
            </a:br>
            <a:r>
              <a:rPr lang="fr-FR" sz="2000" dirty="0"/>
              <a:t>   …  </a:t>
            </a:r>
            <a:r>
              <a:rPr lang="fr-FR" sz="2000" dirty="0" err="1"/>
              <a:t>designed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efficiently</a:t>
            </a:r>
            <a:r>
              <a:rPr lang="fr-FR" sz="2000" dirty="0"/>
              <a:t> RE-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after</a:t>
            </a:r>
            <a:r>
              <a:rPr lang="fr-FR" sz="2000" dirty="0"/>
              <a:t> (for </a:t>
            </a:r>
            <a:r>
              <a:rPr lang="fr-FR" sz="2000" dirty="0" err="1"/>
              <a:t>analytical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r>
              <a:rPr lang="fr-FR" sz="2000" dirty="0" err="1"/>
              <a:t>Every</a:t>
            </a:r>
            <a:r>
              <a:rPr lang="fr-FR" sz="2000" dirty="0"/>
              <a:t> </a:t>
            </a:r>
            <a:r>
              <a:rPr lang="fr-FR" sz="2000" dirty="0" err="1"/>
              <a:t>project</a:t>
            </a:r>
            <a:r>
              <a:rPr lang="fr-FR" sz="2000" dirty="0"/>
              <a:t> can </a:t>
            </a:r>
            <a:r>
              <a:rPr lang="fr-FR" sz="2000" dirty="0" err="1"/>
              <a:t>request</a:t>
            </a:r>
            <a:r>
              <a:rPr lang="fr-FR" sz="2000" dirty="0"/>
              <a:t> Read </a:t>
            </a:r>
            <a:r>
              <a:rPr lang="fr-FR" sz="2000" dirty="0" err="1"/>
              <a:t>access</a:t>
            </a:r>
            <a:r>
              <a:rPr lang="fr-FR" sz="2000" dirty="0"/>
              <a:t> on </a:t>
            </a:r>
            <a:r>
              <a:rPr lang="fr-FR" sz="2000" dirty="0" err="1"/>
              <a:t>others</a:t>
            </a:r>
            <a:r>
              <a:rPr lang="fr-FR" sz="2000" dirty="0"/>
              <a:t> LAKE</a:t>
            </a:r>
          </a:p>
          <a:p>
            <a:r>
              <a:rPr lang="fr-FR" sz="2000" dirty="0"/>
              <a:t>(  </a:t>
            </a:r>
            <a:r>
              <a:rPr lang="fr-FR" sz="2000" dirty="0" err="1"/>
              <a:t>after</a:t>
            </a:r>
            <a:r>
              <a:rPr lang="fr-FR" sz="2000" dirty="0"/>
              <a:t> validation by Data-Office )</a:t>
            </a:r>
          </a:p>
          <a:p>
            <a:endParaRPr lang="fr-FR" sz="2000" dirty="0"/>
          </a:p>
          <a:p>
            <a:r>
              <a:rPr lang="fr-FR" sz="2000" dirty="0"/>
              <a:t>A </a:t>
            </a:r>
            <a:r>
              <a:rPr lang="fr-FR" sz="2000" dirty="0" err="1"/>
              <a:t>Dataset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writable</a:t>
            </a:r>
            <a:r>
              <a:rPr lang="fr-FR" sz="2000" dirty="0"/>
              <a:t> by </a:t>
            </a:r>
            <a:r>
              <a:rPr lang="fr-FR" sz="2000" dirty="0" err="1"/>
              <a:t>only</a:t>
            </a:r>
            <a:r>
              <a:rPr lang="fr-FR" sz="2000" dirty="0"/>
              <a:t> 1 Project (the </a:t>
            </a:r>
            <a:r>
              <a:rPr lang="fr-FR" sz="2000" dirty="0" err="1"/>
              <a:t>owner</a:t>
            </a:r>
            <a:r>
              <a:rPr lang="fr-FR" sz="2000" dirty="0"/>
              <a:t> )</a:t>
            </a:r>
          </a:p>
          <a:p>
            <a:endParaRPr lang="fr-FR" sz="2000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F05C390-FA49-3FFB-BD6B-E374BF31463F}"/>
              </a:ext>
            </a:extLst>
          </p:cNvPr>
          <p:cNvSpPr/>
          <p:nvPr/>
        </p:nvSpPr>
        <p:spPr>
          <a:xfrm>
            <a:off x="2268139" y="171843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843BEC8A-E50C-61A8-2F1B-67BDBB22C131}"/>
              </a:ext>
            </a:extLst>
          </p:cNvPr>
          <p:cNvSpPr/>
          <p:nvPr/>
        </p:nvSpPr>
        <p:spPr>
          <a:xfrm>
            <a:off x="2904372" y="171843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9C23C5BE-76E9-713C-82AB-3B6AFA5DBDD2}"/>
              </a:ext>
            </a:extLst>
          </p:cNvPr>
          <p:cNvSpPr/>
          <p:nvPr/>
        </p:nvSpPr>
        <p:spPr>
          <a:xfrm>
            <a:off x="3611263" y="1727761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51290-0C9D-2594-3249-14439A0CAEB4}"/>
              </a:ext>
            </a:extLst>
          </p:cNvPr>
          <p:cNvSpPr txBox="1"/>
          <p:nvPr/>
        </p:nvSpPr>
        <p:spPr>
          <a:xfrm>
            <a:off x="134430" y="1578127"/>
            <a:ext cx="148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1</a:t>
            </a:r>
          </a:p>
          <a:p>
            <a:r>
              <a:rPr lang="fr-FR" dirty="0"/>
              <a:t>( Feeder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8A46BB-3F47-DB32-7E6A-C2F3041C9DAB}"/>
              </a:ext>
            </a:extLst>
          </p:cNvPr>
          <p:cNvSpPr/>
          <p:nvPr/>
        </p:nvSpPr>
        <p:spPr>
          <a:xfrm>
            <a:off x="2766391" y="1800114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514E0-B979-B66C-94D4-1BB880725FF1}"/>
              </a:ext>
            </a:extLst>
          </p:cNvPr>
          <p:cNvSpPr/>
          <p:nvPr/>
        </p:nvSpPr>
        <p:spPr>
          <a:xfrm>
            <a:off x="2039538" y="2603685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900270B-112C-D8E3-95EC-35CED7B457C2}"/>
              </a:ext>
            </a:extLst>
          </p:cNvPr>
          <p:cNvSpPr/>
          <p:nvPr/>
        </p:nvSpPr>
        <p:spPr>
          <a:xfrm>
            <a:off x="2268139" y="273684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C8F3D51A-A42D-9914-7E0E-1EA43AAFC7B7}"/>
              </a:ext>
            </a:extLst>
          </p:cNvPr>
          <p:cNvSpPr/>
          <p:nvPr/>
        </p:nvSpPr>
        <p:spPr>
          <a:xfrm>
            <a:off x="2904372" y="273684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3DE37B85-E1D9-9B32-71CF-0BCCD517CDB2}"/>
              </a:ext>
            </a:extLst>
          </p:cNvPr>
          <p:cNvSpPr/>
          <p:nvPr/>
        </p:nvSpPr>
        <p:spPr>
          <a:xfrm>
            <a:off x="3611263" y="274618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B705D8-7121-96C8-A1BC-8AA94B78B757}"/>
              </a:ext>
            </a:extLst>
          </p:cNvPr>
          <p:cNvSpPr txBox="1"/>
          <p:nvPr/>
        </p:nvSpPr>
        <p:spPr>
          <a:xfrm>
            <a:off x="134430" y="2596546"/>
            <a:ext cx="164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2</a:t>
            </a:r>
          </a:p>
          <a:p>
            <a:r>
              <a:rPr lang="fr-FR" dirty="0"/>
              <a:t>( </a:t>
            </a:r>
            <a:r>
              <a:rPr lang="fr-FR" dirty="0" err="1"/>
              <a:t>Feed</a:t>
            </a:r>
            <a:r>
              <a:rPr lang="fr-FR" dirty="0"/>
              <a:t> + </a:t>
            </a:r>
            <a:r>
              <a:rPr lang="fr-FR" dirty="0" err="1"/>
              <a:t>Enrich</a:t>
            </a:r>
            <a:r>
              <a:rPr lang="fr-FR" dirty="0"/>
              <a:t>)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32A21B6-FE86-7523-C613-245D9154DCBA}"/>
              </a:ext>
            </a:extLst>
          </p:cNvPr>
          <p:cNvSpPr/>
          <p:nvPr/>
        </p:nvSpPr>
        <p:spPr>
          <a:xfrm>
            <a:off x="2766391" y="2818533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90D9B4-E836-5467-45DE-64B710C42457}"/>
              </a:ext>
            </a:extLst>
          </p:cNvPr>
          <p:cNvSpPr/>
          <p:nvPr/>
        </p:nvSpPr>
        <p:spPr>
          <a:xfrm>
            <a:off x="2039538" y="3622104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54B6DFA-DB6E-60CD-38C4-89F10D5D17E7}"/>
              </a:ext>
            </a:extLst>
          </p:cNvPr>
          <p:cNvSpPr/>
          <p:nvPr/>
        </p:nvSpPr>
        <p:spPr>
          <a:xfrm>
            <a:off x="2268139" y="3755268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68A769E1-7636-4960-D5AD-2A39CBE15F20}"/>
              </a:ext>
            </a:extLst>
          </p:cNvPr>
          <p:cNvSpPr/>
          <p:nvPr/>
        </p:nvSpPr>
        <p:spPr>
          <a:xfrm>
            <a:off x="2904372" y="3755268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741F04F0-377E-3059-5B6B-8DD73D6EF894}"/>
              </a:ext>
            </a:extLst>
          </p:cNvPr>
          <p:cNvSpPr/>
          <p:nvPr/>
        </p:nvSpPr>
        <p:spPr>
          <a:xfrm>
            <a:off x="3611263" y="376459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E2117-D233-6289-B6A9-5FE8C1D4AAE3}"/>
              </a:ext>
            </a:extLst>
          </p:cNvPr>
          <p:cNvSpPr txBox="1"/>
          <p:nvPr/>
        </p:nvSpPr>
        <p:spPr>
          <a:xfrm>
            <a:off x="134430" y="3614965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3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3A7BF-2BFA-9C13-C602-7480E0423EF6}"/>
              </a:ext>
            </a:extLst>
          </p:cNvPr>
          <p:cNvSpPr/>
          <p:nvPr/>
        </p:nvSpPr>
        <p:spPr>
          <a:xfrm>
            <a:off x="2766391" y="3836952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F4A9CF-E67C-A96A-8566-198FF94AFDD1}"/>
              </a:ext>
            </a:extLst>
          </p:cNvPr>
          <p:cNvSpPr/>
          <p:nvPr/>
        </p:nvSpPr>
        <p:spPr>
          <a:xfrm>
            <a:off x="2039538" y="4575889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D935F2A6-BDC4-E7F8-70AF-6A87237ED998}"/>
              </a:ext>
            </a:extLst>
          </p:cNvPr>
          <p:cNvSpPr/>
          <p:nvPr/>
        </p:nvSpPr>
        <p:spPr>
          <a:xfrm>
            <a:off x="3611263" y="4718384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23410-0D9D-4F14-0977-23532CE68447}"/>
              </a:ext>
            </a:extLst>
          </p:cNvPr>
          <p:cNvSpPr txBox="1"/>
          <p:nvPr/>
        </p:nvSpPr>
        <p:spPr>
          <a:xfrm>
            <a:off x="111496" y="4363977"/>
            <a:ext cx="12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4</a:t>
            </a:r>
          </a:p>
          <a:p>
            <a:r>
              <a:rPr lang="fr-FR" dirty="0"/>
              <a:t>( </a:t>
            </a:r>
            <a:r>
              <a:rPr lang="fr-FR" dirty="0" err="1"/>
              <a:t>Transform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673E203-A73A-9A08-6A3F-C13DE4A2BA8C}"/>
              </a:ext>
            </a:extLst>
          </p:cNvPr>
          <p:cNvSpPr/>
          <p:nvPr/>
        </p:nvSpPr>
        <p:spPr>
          <a:xfrm rot="5400000" flipV="1">
            <a:off x="3464722" y="4326262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1435F6B-A7BE-6C61-5FB5-AFA62C02509E}"/>
              </a:ext>
            </a:extLst>
          </p:cNvPr>
          <p:cNvSpPr/>
          <p:nvPr/>
        </p:nvSpPr>
        <p:spPr>
          <a:xfrm rot="5400000" flipV="1">
            <a:off x="3369844" y="3884962"/>
            <a:ext cx="1479040" cy="276265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55BDF64-4534-0BEB-0F3F-416486E62F35}"/>
              </a:ext>
            </a:extLst>
          </p:cNvPr>
          <p:cNvSpPr/>
          <p:nvPr/>
        </p:nvSpPr>
        <p:spPr>
          <a:xfrm rot="5400000" flipV="1">
            <a:off x="3543879" y="2319983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F24C56-4438-698C-6DE7-42379F191BF8}"/>
              </a:ext>
            </a:extLst>
          </p:cNvPr>
          <p:cNvSpPr/>
          <p:nvPr/>
        </p:nvSpPr>
        <p:spPr>
          <a:xfrm>
            <a:off x="2039538" y="5529674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B98F0-6D40-18B6-88F5-C32A47C2CD67}"/>
              </a:ext>
            </a:extLst>
          </p:cNvPr>
          <p:cNvSpPr txBox="1"/>
          <p:nvPr/>
        </p:nvSpPr>
        <p:spPr>
          <a:xfrm>
            <a:off x="134430" y="5522535"/>
            <a:ext cx="1837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5</a:t>
            </a:r>
          </a:p>
          <a:p>
            <a:r>
              <a:rPr lang="fr-FR" dirty="0"/>
              <a:t>( consume </a:t>
            </a:r>
          </a:p>
          <a:p>
            <a:r>
              <a:rPr lang="fr-FR" dirty="0" err="1"/>
              <a:t>Only</a:t>
            </a:r>
            <a:r>
              <a:rPr lang="fr-FR" dirty="0"/>
              <a:t>, for reports )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73C1AC-214A-EC47-3F11-E235B694E41E}"/>
              </a:ext>
            </a:extLst>
          </p:cNvPr>
          <p:cNvSpPr/>
          <p:nvPr/>
        </p:nvSpPr>
        <p:spPr>
          <a:xfrm flipV="1">
            <a:off x="4109364" y="5728023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F53D731-2D70-453A-DEC3-604A914C6E8A}"/>
              </a:ext>
            </a:extLst>
          </p:cNvPr>
          <p:cNvSpPr/>
          <p:nvPr/>
        </p:nvSpPr>
        <p:spPr>
          <a:xfrm rot="5400000" flipV="1">
            <a:off x="3836748" y="5289406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707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03FA-CD5B-240C-B4BB-CA1E739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D266B-7CFB-BD99-B988-85CD4A677BC4}"/>
              </a:ext>
            </a:extLst>
          </p:cNvPr>
          <p:cNvSpPr txBox="1"/>
          <p:nvPr/>
        </p:nvSpPr>
        <p:spPr>
          <a:xfrm>
            <a:off x="2818661" y="2541492"/>
            <a:ext cx="709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&gt;=  1000  </a:t>
            </a:r>
            <a:r>
              <a:rPr lang="fr-FR" sz="2400" dirty="0" err="1"/>
              <a:t>periodic</a:t>
            </a:r>
            <a:r>
              <a:rPr lang="fr-FR" sz="2400" dirty="0"/>
              <a:t> jobs     running  </a:t>
            </a:r>
            <a:r>
              <a:rPr lang="fr-FR" sz="2400" dirty="0" err="1"/>
              <a:t>daily</a:t>
            </a:r>
            <a:r>
              <a:rPr lang="fr-FR" sz="2400" dirty="0"/>
              <a:t> / or </a:t>
            </a:r>
            <a:r>
              <a:rPr lang="fr-FR" sz="2400" dirty="0" err="1"/>
              <a:t>every</a:t>
            </a:r>
            <a:r>
              <a:rPr lang="fr-FR" sz="2400" dirty="0"/>
              <a:t> </a:t>
            </a:r>
            <a:r>
              <a:rPr lang="fr-FR" sz="2400" dirty="0" err="1"/>
              <a:t>hours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51B8-27B3-6537-E44B-E5BA98D172F6}"/>
              </a:ext>
            </a:extLst>
          </p:cNvPr>
          <p:cNvSpPr txBox="1"/>
          <p:nvPr/>
        </p:nvSpPr>
        <p:spPr>
          <a:xfrm>
            <a:off x="2818661" y="3497321"/>
            <a:ext cx="444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</a:t>
            </a:r>
            <a:r>
              <a:rPr lang="fr-FR" sz="2400" dirty="0" err="1"/>
              <a:t>take</a:t>
            </a:r>
            <a:r>
              <a:rPr lang="fr-FR" sz="2400" dirty="0"/>
              <a:t> &gt;= 15 </a:t>
            </a:r>
            <a:r>
              <a:rPr lang="fr-FR" sz="2400" dirty="0" err="1"/>
              <a:t>Hours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46D41-FADC-F37E-88C1-82C6B6E585EE}"/>
              </a:ext>
            </a:extLst>
          </p:cNvPr>
          <p:cNvSpPr txBox="1"/>
          <p:nvPr/>
        </p:nvSpPr>
        <p:spPr>
          <a:xfrm>
            <a:off x="2818661" y="4387476"/>
            <a:ext cx="8490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are </a:t>
            </a:r>
            <a:r>
              <a:rPr lang="fr-FR" sz="2400" dirty="0" err="1"/>
              <a:t>distributed</a:t>
            </a:r>
            <a:r>
              <a:rPr lang="fr-FR" sz="2400" dirty="0"/>
              <a:t> on more </a:t>
            </a:r>
            <a:r>
              <a:rPr lang="fr-FR" sz="2400" dirty="0" err="1"/>
              <a:t>than</a:t>
            </a:r>
            <a:r>
              <a:rPr lang="fr-FR" sz="2400" dirty="0"/>
              <a:t> 200 </a:t>
            </a:r>
            <a:r>
              <a:rPr lang="fr-FR" sz="2400" dirty="0" err="1"/>
              <a:t>yarn</a:t>
            </a:r>
            <a:r>
              <a:rPr lang="fr-FR" sz="2400" dirty="0"/>
              <a:t> containers</a:t>
            </a:r>
          </a:p>
          <a:p>
            <a:endParaRPr lang="fr-FR" sz="2400" dirty="0"/>
          </a:p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take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1000 Go of RAM</a:t>
            </a:r>
          </a:p>
        </p:txBody>
      </p:sp>
    </p:spTree>
    <p:extLst>
      <p:ext uri="{BB962C8B-B14F-4D97-AF65-F5344CB8AC3E}">
        <p14:creationId xmlns:p14="http://schemas.microsoft.com/office/powerpoint/2010/main" val="197943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C0D7-1253-461F-8F01-61062AAD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Few Interactive </a:t>
            </a:r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screenshot</a:t>
            </a:r>
            <a:r>
              <a:rPr lang="fr-FR" dirty="0"/>
              <a:t> Zeppelin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04A0D-F28A-9392-9520-19BDE5468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78" y="1778208"/>
            <a:ext cx="7799769" cy="42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8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 / </a:t>
            </a:r>
            <a:r>
              <a:rPr lang="fr-FR" dirty="0" err="1"/>
              <a:t>DataLineage</a:t>
            </a:r>
            <a:br>
              <a:rPr lang="fr-FR" dirty="0"/>
            </a:br>
            <a:r>
              <a:rPr lang="fr-FR" dirty="0"/>
              <a:t>Data and Workflows are </a:t>
            </a:r>
            <a:r>
              <a:rPr lang="fr-FR" dirty="0" err="1"/>
              <a:t>linked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AA2EBE98-6905-0B97-9C9F-DBC3D4E1C078}"/>
              </a:ext>
            </a:extLst>
          </p:cNvPr>
          <p:cNvSpPr/>
          <p:nvPr/>
        </p:nvSpPr>
        <p:spPr>
          <a:xfrm>
            <a:off x="3272330" y="244770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C536D6E-EC8B-F6A2-3D99-010DA90793D2}"/>
              </a:ext>
            </a:extLst>
          </p:cNvPr>
          <p:cNvSpPr/>
          <p:nvPr/>
        </p:nvSpPr>
        <p:spPr>
          <a:xfrm>
            <a:off x="6428428" y="3067493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90" name="Picture 2" descr="Gear Vector Art, Icons, and Graphics for Free Download">
            <a:extLst>
              <a:ext uri="{FF2B5EF4-FFF2-40B4-BE49-F238E27FC236}">
                <a16:creationId xmlns:a16="http://schemas.microsoft.com/office/drawing/2014/main" id="{34DFA420-A456-05A0-52B4-B5048A1B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07" y="299155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8FE993-8B30-7441-04C4-3884C2DB8CE6}"/>
              </a:ext>
            </a:extLst>
          </p:cNvPr>
          <p:cNvSpPr/>
          <p:nvPr/>
        </p:nvSpPr>
        <p:spPr>
          <a:xfrm>
            <a:off x="3272330" y="389971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0EF6B317-E6CF-EE3D-3B2A-9E954C4B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23" y="389971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4BDBE32-33E7-3C8F-F59C-4A4EDD472490}"/>
              </a:ext>
            </a:extLst>
          </p:cNvPr>
          <p:cNvSpPr/>
          <p:nvPr/>
        </p:nvSpPr>
        <p:spPr>
          <a:xfrm>
            <a:off x="9864199" y="4054215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Gear Vector Art, Icons, and Graphics for Free Download">
            <a:extLst>
              <a:ext uri="{FF2B5EF4-FFF2-40B4-BE49-F238E27FC236}">
                <a16:creationId xmlns:a16="http://schemas.microsoft.com/office/drawing/2014/main" id="{07559839-67EE-8018-01D9-9E2C963D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56" y="228838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Gear Vector Art, Icons, and Graphics for Free Download">
            <a:extLst>
              <a:ext uri="{FF2B5EF4-FFF2-40B4-BE49-F238E27FC236}">
                <a16:creationId xmlns:a16="http://schemas.microsoft.com/office/drawing/2014/main" id="{8E19A5BC-A637-251A-1D47-F99C10D3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95" y="3790507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Gear Vector Art, Icons, and Graphics for Free Download">
            <a:extLst>
              <a:ext uri="{FF2B5EF4-FFF2-40B4-BE49-F238E27FC236}">
                <a16:creationId xmlns:a16="http://schemas.microsoft.com/office/drawing/2014/main" id="{51A6D8CC-297D-369A-57F1-7878CC8E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31" y="390890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A0FE8FE-8421-5E77-E196-2661FA32AA3D}"/>
              </a:ext>
            </a:extLst>
          </p:cNvPr>
          <p:cNvSpPr/>
          <p:nvPr/>
        </p:nvSpPr>
        <p:spPr>
          <a:xfrm>
            <a:off x="6485135" y="5254444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282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B018-89B7-97B5-4D4C-E0CDC4AC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Read-Write Permissions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DataOffice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CF502C67-157E-DE91-C90B-A12E95F364B4}"/>
              </a:ext>
            </a:extLst>
          </p:cNvPr>
          <p:cNvSpPr/>
          <p:nvPr/>
        </p:nvSpPr>
        <p:spPr>
          <a:xfrm>
            <a:off x="3223921" y="2378066"/>
            <a:ext cx="357012" cy="511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2" descr="Gear Vector Art, Icons, and Graphics for Free Download">
            <a:extLst>
              <a:ext uri="{FF2B5EF4-FFF2-40B4-BE49-F238E27FC236}">
                <a16:creationId xmlns:a16="http://schemas.microsoft.com/office/drawing/2014/main" id="{A0D0C5C7-AE99-C57E-AC05-B1976AA98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15" y="2301364"/>
            <a:ext cx="818028" cy="81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CC7CD52-2501-CABA-1ECE-40C8B2F8EA0C}"/>
              </a:ext>
            </a:extLst>
          </p:cNvPr>
          <p:cNvSpPr/>
          <p:nvPr/>
        </p:nvSpPr>
        <p:spPr>
          <a:xfrm>
            <a:off x="2552495" y="2506393"/>
            <a:ext cx="334817" cy="21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E596E-F1F9-1279-7CB1-11EAFA891404}"/>
              </a:ext>
            </a:extLst>
          </p:cNvPr>
          <p:cNvSpPr txBox="1"/>
          <p:nvPr/>
        </p:nvSpPr>
        <p:spPr>
          <a:xfrm>
            <a:off x="4327864" y="2242229"/>
            <a:ext cx="5983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« </a:t>
            </a:r>
            <a:r>
              <a:rPr lang="fr-FR" dirty="0" err="1"/>
              <a:t>Feeding</a:t>
            </a:r>
            <a:r>
              <a:rPr lang="fr-FR" dirty="0"/>
              <a:t> » </a:t>
            </a:r>
            <a:r>
              <a:rPr lang="fr-FR" dirty="0" err="1"/>
              <a:t>declaration</a:t>
            </a:r>
            <a:r>
              <a:rPr lang="fr-FR" dirty="0"/>
              <a:t>: </a:t>
            </a:r>
          </a:p>
          <a:p>
            <a:r>
              <a:rPr lang="fr-FR" dirty="0"/>
              <a:t>   </a:t>
            </a:r>
          </a:p>
          <a:p>
            <a:r>
              <a:rPr lang="fr-FR" dirty="0"/>
              <a:t>   = exclusive Write Permission :   Project -&gt; </a:t>
            </a:r>
            <a:r>
              <a:rPr lang="fr-FR" dirty="0" err="1"/>
              <a:t>canWrite</a:t>
            </a:r>
            <a:r>
              <a:rPr lang="fr-FR" dirty="0"/>
              <a:t> -&gt; DB</a:t>
            </a:r>
          </a:p>
          <a:p>
            <a:endParaRPr lang="fr-FR" dirty="0"/>
          </a:p>
          <a:p>
            <a:r>
              <a:rPr lang="fr-FR" dirty="0"/>
              <a:t>For validation by </a:t>
            </a:r>
            <a:r>
              <a:rPr lang="fr-FR" dirty="0" err="1"/>
              <a:t>DataOffice</a:t>
            </a:r>
            <a:r>
              <a:rPr lang="fr-FR" dirty="0"/>
              <a:t>, </a:t>
            </a:r>
            <a:r>
              <a:rPr lang="fr-FR" dirty="0" err="1"/>
              <a:t>DataSet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 :</a:t>
            </a:r>
          </a:p>
          <a:p>
            <a:r>
              <a:rPr lang="fr-FR" dirty="0"/>
              <a:t>       </a:t>
            </a:r>
            <a:r>
              <a:rPr lang="fr-FR" dirty="0" err="1"/>
              <a:t>confidentiality</a:t>
            </a:r>
            <a:r>
              <a:rPr lang="fr-FR" dirty="0"/>
              <a:t>, source, business </a:t>
            </a:r>
            <a:r>
              <a:rPr lang="fr-FR" dirty="0" err="1"/>
              <a:t>owner</a:t>
            </a:r>
            <a:r>
              <a:rPr lang="fr-FR" dirty="0"/>
              <a:t>, </a:t>
            </a:r>
            <a:r>
              <a:rPr lang="fr-FR" dirty="0" err="1"/>
              <a:t>quality</a:t>
            </a:r>
            <a:r>
              <a:rPr lang="fr-FR" dirty="0"/>
              <a:t>, RDPG </a:t>
            </a:r>
            <a:r>
              <a:rPr lang="fr-FR" dirty="0" err="1"/>
              <a:t>legal</a:t>
            </a:r>
            <a:endParaRPr lang="fr-FR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6AB4EA-3225-C163-B70D-A47EAA75E6FC}"/>
              </a:ext>
            </a:extLst>
          </p:cNvPr>
          <p:cNvSpPr/>
          <p:nvPr/>
        </p:nvSpPr>
        <p:spPr>
          <a:xfrm>
            <a:off x="1886032" y="5171513"/>
            <a:ext cx="357012" cy="511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1D92D8-BCDA-53D3-B84E-C22A66F281B2}"/>
              </a:ext>
            </a:extLst>
          </p:cNvPr>
          <p:cNvSpPr/>
          <p:nvPr/>
        </p:nvSpPr>
        <p:spPr>
          <a:xfrm>
            <a:off x="2552495" y="5299837"/>
            <a:ext cx="357012" cy="21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CB9E9357-7108-C8E3-1094-4E78AADE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77" y="5094809"/>
            <a:ext cx="818028" cy="81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4D8068-05F5-0B5B-A5B8-605AABB0E200}"/>
              </a:ext>
            </a:extLst>
          </p:cNvPr>
          <p:cNvSpPr txBox="1"/>
          <p:nvPr/>
        </p:nvSpPr>
        <p:spPr>
          <a:xfrm>
            <a:off x="4363374" y="4661569"/>
            <a:ext cx="56005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Consumer </a:t>
            </a:r>
            <a:r>
              <a:rPr lang="fr-FR" dirty="0" err="1"/>
              <a:t>declaration</a:t>
            </a:r>
            <a:r>
              <a:rPr lang="fr-FR" dirty="0"/>
              <a:t>: </a:t>
            </a:r>
          </a:p>
          <a:p>
            <a:endParaRPr lang="fr-FR" dirty="0"/>
          </a:p>
          <a:p>
            <a:r>
              <a:rPr lang="fr-FR" dirty="0"/>
              <a:t>   = </a:t>
            </a:r>
            <a:r>
              <a:rPr lang="fr-FR" dirty="0" err="1"/>
              <a:t>authorization</a:t>
            </a:r>
            <a:r>
              <a:rPr lang="fr-FR" dirty="0"/>
              <a:t> to </a:t>
            </a:r>
            <a:r>
              <a:rPr lang="fr-FR" dirty="0" err="1"/>
              <a:t>read</a:t>
            </a:r>
            <a:r>
              <a:rPr lang="fr-FR" dirty="0"/>
              <a:t> :  Project -&gt; </a:t>
            </a:r>
            <a:r>
              <a:rPr lang="fr-FR" dirty="0" err="1"/>
              <a:t>canRead</a:t>
            </a:r>
            <a:r>
              <a:rPr lang="fr-FR" dirty="0"/>
              <a:t> -&gt; DB </a:t>
            </a:r>
          </a:p>
          <a:p>
            <a:r>
              <a:rPr lang="fr-FR" dirty="0"/>
              <a:t> … for a </a:t>
            </a:r>
            <a:r>
              <a:rPr lang="fr-FR" dirty="0" err="1"/>
              <a:t>specific</a:t>
            </a:r>
            <a:r>
              <a:rPr lang="fr-FR" dirty="0"/>
              <a:t> Usage</a:t>
            </a:r>
          </a:p>
          <a:p>
            <a:endParaRPr lang="fr-FR" dirty="0"/>
          </a:p>
          <a:p>
            <a:r>
              <a:rPr lang="fr-FR" dirty="0"/>
              <a:t>For validation by </a:t>
            </a:r>
            <a:r>
              <a:rPr lang="fr-FR" dirty="0" err="1"/>
              <a:t>DataOffice</a:t>
            </a:r>
            <a:r>
              <a:rPr lang="fr-FR" dirty="0"/>
              <a:t>, use-case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, </a:t>
            </a:r>
          </a:p>
          <a:p>
            <a:r>
              <a:rPr lang="fr-FR" dirty="0"/>
              <a:t>  usage must </a:t>
            </a:r>
            <a:r>
              <a:rPr lang="fr-FR" dirty="0" err="1"/>
              <a:t>be</a:t>
            </a:r>
            <a:r>
              <a:rPr lang="fr-FR" dirty="0"/>
              <a:t> « </a:t>
            </a:r>
            <a:r>
              <a:rPr lang="fr-FR" dirty="0" err="1"/>
              <a:t>legitimate</a:t>
            </a:r>
            <a:r>
              <a:rPr lang="fr-FR" dirty="0"/>
              <a:t> » ,  RDI </a:t>
            </a:r>
            <a:r>
              <a:rPr lang="fr-FR" dirty="0" err="1"/>
              <a:t>legal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27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E14A-F964-8CA3-E7EB-5895C225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48" y="3717925"/>
            <a:ext cx="11925904" cy="272641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DISCLAIMER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 do not know </a:t>
            </a:r>
            <a:r>
              <a:rPr lang="fr-FR" dirty="0" err="1"/>
              <a:t>everything</a:t>
            </a:r>
            <a:r>
              <a:rPr lang="fr-FR" dirty="0"/>
              <a:t>. I </a:t>
            </a:r>
            <a:r>
              <a:rPr lang="fr-FR" dirty="0" err="1"/>
              <a:t>am</a:t>
            </a:r>
            <a:r>
              <a:rPr lang="fr-FR" dirty="0"/>
              <a:t> </a:t>
            </a:r>
            <a:r>
              <a:rPr lang="fr-FR" dirty="0" err="1"/>
              <a:t>biaised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I know.</a:t>
            </a:r>
            <a:br>
              <a:rPr lang="fr-FR" dirty="0"/>
            </a:br>
            <a:r>
              <a:rPr lang="fr-FR" dirty="0" err="1"/>
              <a:t>My</a:t>
            </a:r>
            <a:r>
              <a:rPr lang="fr-FR" dirty="0"/>
              <a:t> opinions do not </a:t>
            </a:r>
            <a:r>
              <a:rPr lang="fr-FR" dirty="0" err="1"/>
              <a:t>represent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company</a:t>
            </a:r>
            <a:endParaRPr lang="fr-FR" dirty="0"/>
          </a:p>
        </p:txBody>
      </p:sp>
      <p:pic>
        <p:nvPicPr>
          <p:cNvPr id="2050" name="Picture 2" descr="The Legality of Video Disclaimers | ELEVATOR">
            <a:extLst>
              <a:ext uri="{FF2B5EF4-FFF2-40B4-BE49-F238E27FC236}">
                <a16:creationId xmlns:a16="http://schemas.microsoft.com/office/drawing/2014/main" id="{DA62A5C9-BE31-728D-A5D4-B1E16CB4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31" y="637875"/>
            <a:ext cx="4419146" cy="258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412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DataLineage</a:t>
            </a: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Sources 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AA2EBE98-6905-0B97-9C9F-DBC3D4E1C078}"/>
              </a:ext>
            </a:extLst>
          </p:cNvPr>
          <p:cNvSpPr/>
          <p:nvPr/>
        </p:nvSpPr>
        <p:spPr>
          <a:xfrm>
            <a:off x="3272330" y="244770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C536D6E-EC8B-F6A2-3D99-010DA90793D2}"/>
              </a:ext>
            </a:extLst>
          </p:cNvPr>
          <p:cNvSpPr/>
          <p:nvPr/>
        </p:nvSpPr>
        <p:spPr>
          <a:xfrm>
            <a:off x="6428428" y="3067493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8FE993-8B30-7441-04C4-3884C2DB8CE6}"/>
              </a:ext>
            </a:extLst>
          </p:cNvPr>
          <p:cNvSpPr/>
          <p:nvPr/>
        </p:nvSpPr>
        <p:spPr>
          <a:xfrm>
            <a:off x="3272330" y="389971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4BDBE32-33E7-3C8F-F59C-4A4EDD472490}"/>
              </a:ext>
            </a:extLst>
          </p:cNvPr>
          <p:cNvSpPr/>
          <p:nvPr/>
        </p:nvSpPr>
        <p:spPr>
          <a:xfrm>
            <a:off x="9864199" y="4054215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A0FE8FE-8421-5E77-E196-2661FA32AA3D}"/>
              </a:ext>
            </a:extLst>
          </p:cNvPr>
          <p:cNvSpPr/>
          <p:nvPr/>
        </p:nvSpPr>
        <p:spPr>
          <a:xfrm>
            <a:off x="6485135" y="5254444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519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4ECB-DF7A-BF79-5864-DC794B46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" y="365125"/>
            <a:ext cx="12152049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Screenshots</a:t>
            </a:r>
            <a:r>
              <a:rPr lang="fr-FR" dirty="0"/>
              <a:t> (</a:t>
            </a:r>
            <a:r>
              <a:rPr lang="fr-FR" dirty="0" err="1"/>
              <a:t>Fuzzy</a:t>
            </a:r>
            <a:r>
              <a:rPr lang="fr-FR" dirty="0"/>
              <a:t>.. On </a:t>
            </a:r>
            <a:r>
              <a:rPr lang="fr-FR" dirty="0" err="1"/>
              <a:t>purpose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Read/Write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/ Job…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FC2D8-D91D-B6C1-50AE-3E0A75D7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38" y="2696264"/>
            <a:ext cx="9175917" cy="265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FBD12-2673-B5A4-E589-7D0F5F4F06D2}"/>
              </a:ext>
            </a:extLst>
          </p:cNvPr>
          <p:cNvSpPr txBox="1"/>
          <p:nvPr/>
        </p:nvSpPr>
        <p:spPr>
          <a:xfrm>
            <a:off x="729252" y="2155993"/>
            <a:ext cx="4420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Zooming</a:t>
            </a:r>
            <a:r>
              <a:rPr lang="fr-FR" sz="2000" dirty="0"/>
              <a:t> on 4 out of  250 </a:t>
            </a:r>
            <a:r>
              <a:rPr lang="fr-FR" sz="2000" dirty="0" err="1"/>
              <a:t>Hive</a:t>
            </a:r>
            <a:r>
              <a:rPr lang="fr-FR" sz="2000" dirty="0"/>
              <a:t> </a:t>
            </a:r>
            <a:r>
              <a:rPr lang="fr-FR" sz="2000" dirty="0" err="1"/>
              <a:t>databases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48978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</a:t>
            </a:r>
            <a:br>
              <a:rPr lang="fr-FR" dirty="0"/>
            </a:br>
            <a:r>
              <a:rPr lang="fr-FR" dirty="0"/>
              <a:t>Start process2 </a:t>
            </a:r>
            <a:r>
              <a:rPr lang="fr-FR" dirty="0" err="1"/>
              <a:t>after</a:t>
            </a:r>
            <a:r>
              <a:rPr lang="fr-FR" dirty="0"/>
              <a:t> process1 </a:t>
            </a:r>
            <a:r>
              <a:rPr lang="fr-FR" dirty="0" err="1"/>
              <a:t>finished</a:t>
            </a:r>
            <a:endParaRPr lang="fr-FR" dirty="0"/>
          </a:p>
        </p:txBody>
      </p:sp>
      <p:pic>
        <p:nvPicPr>
          <p:cNvPr id="12290" name="Picture 2" descr="Gear Vector Art, Icons, and Graphics for Free Download">
            <a:extLst>
              <a:ext uri="{FF2B5EF4-FFF2-40B4-BE49-F238E27FC236}">
                <a16:creationId xmlns:a16="http://schemas.microsoft.com/office/drawing/2014/main" id="{34DFA420-A456-05A0-52B4-B5048A1B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07" y="299155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0EF6B317-E6CF-EE3D-3B2A-9E954C4B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23" y="389971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Gear Vector Art, Icons, and Graphics for Free Download">
            <a:extLst>
              <a:ext uri="{FF2B5EF4-FFF2-40B4-BE49-F238E27FC236}">
                <a16:creationId xmlns:a16="http://schemas.microsoft.com/office/drawing/2014/main" id="{07559839-67EE-8018-01D9-9E2C963D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56" y="228838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Gear Vector Art, Icons, and Graphics for Free Download">
            <a:extLst>
              <a:ext uri="{FF2B5EF4-FFF2-40B4-BE49-F238E27FC236}">
                <a16:creationId xmlns:a16="http://schemas.microsoft.com/office/drawing/2014/main" id="{8E19A5BC-A637-251A-1D47-F99C10D3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95" y="3790507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Gear Vector Art, Icons, and Graphics for Free Download">
            <a:extLst>
              <a:ext uri="{FF2B5EF4-FFF2-40B4-BE49-F238E27FC236}">
                <a16:creationId xmlns:a16="http://schemas.microsoft.com/office/drawing/2014/main" id="{51A6D8CC-297D-369A-57F1-7878CC8E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31" y="390890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C814C-CD03-384D-32B4-FD33D2F9DA01}"/>
              </a:ext>
            </a:extLst>
          </p:cNvPr>
          <p:cNvSpPr txBox="1"/>
          <p:nvPr/>
        </p:nvSpPr>
        <p:spPr>
          <a:xfrm>
            <a:off x="4525740" y="4300534"/>
            <a:ext cx="168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 err="1"/>
              <a:t>Wait</a:t>
            </a:r>
            <a:r>
              <a:rPr lang="fr-FR" dirty="0"/>
              <a:t> for data…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277C7-C50C-2043-FBB0-C32FFBE1ECDB}"/>
              </a:ext>
            </a:extLst>
          </p:cNvPr>
          <p:cNvSpPr txBox="1"/>
          <p:nvPr/>
        </p:nvSpPr>
        <p:spPr>
          <a:xfrm>
            <a:off x="8011931" y="5346069"/>
            <a:ext cx="2081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/>
              <a:t>CRON 10 * * * * * *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DE460-B498-61DF-9F3B-3A94E2DB1229}"/>
              </a:ext>
            </a:extLst>
          </p:cNvPr>
          <p:cNvSpPr txBox="1"/>
          <p:nvPr/>
        </p:nvSpPr>
        <p:spPr>
          <a:xfrm>
            <a:off x="556736" y="1786226"/>
            <a:ext cx="1964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/>
              <a:t>CRON 1 * * * * * * </a:t>
            </a:r>
          </a:p>
        </p:txBody>
      </p:sp>
    </p:spTree>
    <p:extLst>
      <p:ext uri="{BB962C8B-B14F-4D97-AF65-F5344CB8AC3E}">
        <p14:creationId xmlns:p14="http://schemas.microsoft.com/office/powerpoint/2010/main" val="394509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6" descr="Apache Spark — Wikipédia">
            <a:extLst>
              <a:ext uri="{FF2B5EF4-FFF2-40B4-BE49-F238E27FC236}">
                <a16:creationId xmlns:a16="http://schemas.microsoft.com/office/drawing/2014/main" id="{CFD3CADD-3F4E-1902-B01F-ED3F15F4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4830618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E4285-7503-2678-E9B5-86B34A34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Prod Screenshot (</a:t>
            </a:r>
            <a:r>
              <a:rPr lang="fr-FR" dirty="0" err="1"/>
              <a:t>Fuzzy</a:t>
            </a:r>
            <a:r>
              <a:rPr lang="fr-FR" dirty="0"/>
              <a:t>.. on </a:t>
            </a:r>
            <a:r>
              <a:rPr lang="fr-FR" dirty="0" err="1"/>
              <a:t>purpose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Running </a:t>
            </a:r>
            <a:r>
              <a:rPr lang="fr-FR" dirty="0" err="1"/>
              <a:t>Yarn</a:t>
            </a:r>
            <a:r>
              <a:rPr lang="fr-FR" dirty="0"/>
              <a:t>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19690-3234-2D04-1C20-C376852A4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01" y="1842117"/>
            <a:ext cx="6526209" cy="36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C5A70B-1020-C20D-030C-770B6E6D7E00}"/>
              </a:ext>
            </a:extLst>
          </p:cNvPr>
          <p:cNvSpPr txBox="1"/>
          <p:nvPr/>
        </p:nvSpPr>
        <p:spPr>
          <a:xfrm>
            <a:off x="6146692" y="5708553"/>
            <a:ext cx="595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MAPREDUCE ?</a:t>
            </a:r>
          </a:p>
          <a:p>
            <a:r>
              <a:rPr lang="fr-FR" sz="2000" dirty="0"/>
              <a:t>    …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internally</a:t>
            </a:r>
            <a:r>
              <a:rPr lang="fr-FR" sz="2000" dirty="0"/>
              <a:t> to launch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.. To </a:t>
            </a:r>
            <a:r>
              <a:rPr lang="fr-FR" sz="2000" dirty="0" err="1"/>
              <a:t>spark</a:t>
            </a:r>
            <a:endParaRPr lang="fr-FR" sz="2000" dirty="0"/>
          </a:p>
          <a:p>
            <a:r>
              <a:rPr lang="fr-FR" sz="2000" dirty="0"/>
              <a:t>ALL </a:t>
            </a:r>
            <a:r>
              <a:rPr lang="fr-FR" sz="2000" dirty="0" err="1"/>
              <a:t>others</a:t>
            </a:r>
            <a:r>
              <a:rPr lang="fr-FR" sz="2000" dirty="0"/>
              <a:t> = SPARK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4D2299-09A2-6F7D-B511-625265FDC4C8}"/>
              </a:ext>
            </a:extLst>
          </p:cNvPr>
          <p:cNvSpPr/>
          <p:nvPr/>
        </p:nvSpPr>
        <p:spPr>
          <a:xfrm rot="16045659">
            <a:off x="7032458" y="5403086"/>
            <a:ext cx="345319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6" descr="Apache Spark — Wikipédia">
            <a:extLst>
              <a:ext uri="{FF2B5EF4-FFF2-40B4-BE49-F238E27FC236}">
                <a16:creationId xmlns:a16="http://schemas.microsoft.com/office/drawing/2014/main" id="{B0250D14-1C6D-893C-4DFE-8A7BA9BD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3256312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Apache Spark — Wikipédia">
            <a:extLst>
              <a:ext uri="{FF2B5EF4-FFF2-40B4-BE49-F238E27FC236}">
                <a16:creationId xmlns:a16="http://schemas.microsoft.com/office/drawing/2014/main" id="{56A847B0-B031-1E0E-0CF2-19CE1EAA7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759" y="3951945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Apache Spark — Wikipédia">
            <a:extLst>
              <a:ext uri="{FF2B5EF4-FFF2-40B4-BE49-F238E27FC236}">
                <a16:creationId xmlns:a16="http://schemas.microsoft.com/office/drawing/2014/main" id="{647B0B2C-D012-E2D0-0A17-114D484E3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4370737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odb/official-bash-logo: Everything you need to start using the  official GNU Bash logo">
            <a:extLst>
              <a:ext uri="{FF2B5EF4-FFF2-40B4-BE49-F238E27FC236}">
                <a16:creationId xmlns:a16="http://schemas.microsoft.com/office/drawing/2014/main" id="{692D8FD4-ABB7-32BC-7071-05EC38BB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809" y="5111941"/>
            <a:ext cx="752660" cy="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e paradigme MapReduce | Le Data Scientist">
            <a:extLst>
              <a:ext uri="{FF2B5EF4-FFF2-40B4-BE49-F238E27FC236}">
                <a16:creationId xmlns:a16="http://schemas.microsoft.com/office/drawing/2014/main" id="{288509F7-2E99-34D9-F407-57044DAF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666" y="5287092"/>
            <a:ext cx="936722" cy="3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B0A5AC-59DA-6525-154E-7EAB5BD2983F}"/>
              </a:ext>
            </a:extLst>
          </p:cNvPr>
          <p:cNvSpPr/>
          <p:nvPr/>
        </p:nvSpPr>
        <p:spPr>
          <a:xfrm rot="12022221">
            <a:off x="10951973" y="5376488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6BE1237-90A4-3D1D-1757-2C4B6CBA3BA7}"/>
              </a:ext>
            </a:extLst>
          </p:cNvPr>
          <p:cNvSpPr/>
          <p:nvPr/>
        </p:nvSpPr>
        <p:spPr>
          <a:xfrm rot="12022221">
            <a:off x="10094157" y="5177676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2" descr="GitHub - odb/official-bash-logo: Everything you need to start using the  official GNU Bash logo">
            <a:extLst>
              <a:ext uri="{FF2B5EF4-FFF2-40B4-BE49-F238E27FC236}">
                <a16:creationId xmlns:a16="http://schemas.microsoft.com/office/drawing/2014/main" id="{2D975AA4-B935-B030-C4E9-0A06619E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87" y="3575701"/>
            <a:ext cx="752660" cy="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 paradigme MapReduce | Le Data Scientist">
            <a:extLst>
              <a:ext uri="{FF2B5EF4-FFF2-40B4-BE49-F238E27FC236}">
                <a16:creationId xmlns:a16="http://schemas.microsoft.com/office/drawing/2014/main" id="{9C209E08-3E58-F513-552F-57322674C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844" y="3750852"/>
            <a:ext cx="936722" cy="3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C66528E-E5C4-BF92-1C37-AC3A80E68CE9}"/>
              </a:ext>
            </a:extLst>
          </p:cNvPr>
          <p:cNvSpPr/>
          <p:nvPr/>
        </p:nvSpPr>
        <p:spPr>
          <a:xfrm rot="12022221">
            <a:off x="11012151" y="3840248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8D49EE2-322B-8754-54AC-76CB1FDA2BE0}"/>
              </a:ext>
            </a:extLst>
          </p:cNvPr>
          <p:cNvSpPr/>
          <p:nvPr/>
        </p:nvSpPr>
        <p:spPr>
          <a:xfrm rot="12022221">
            <a:off x="10154335" y="3641436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680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43FA-6523-4D52-E31D-31B70304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Prod Screenshot : </a:t>
            </a:r>
            <a:r>
              <a:rPr lang="fr-FR" dirty="0" err="1"/>
              <a:t>Yarn</a:t>
            </a:r>
            <a:r>
              <a:rPr lang="fr-FR" dirty="0"/>
              <a:t> Queues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Scheduler</a:t>
            </a:r>
            <a:r>
              <a:rPr lang="fr-FR" dirty="0"/>
              <a:t>, </a:t>
            </a:r>
            <a:r>
              <a:rPr lang="fr-FR" dirty="0" err="1"/>
              <a:t>CPU+Mem</a:t>
            </a:r>
            <a:r>
              <a:rPr lang="fr-FR" dirty="0"/>
              <a:t> usages)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5C7A-3FF2-679F-560C-62B521C0E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14" y="1988598"/>
            <a:ext cx="6785371" cy="3791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EBE4C-0A1D-7748-628A-37885A683E8D}"/>
              </a:ext>
            </a:extLst>
          </p:cNvPr>
          <p:cNvSpPr txBox="1"/>
          <p:nvPr/>
        </p:nvSpPr>
        <p:spPr>
          <a:xfrm>
            <a:off x="9560139" y="3716124"/>
            <a:ext cx="2663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You </a:t>
            </a:r>
            <a:r>
              <a:rPr lang="fr-FR" sz="1800" dirty="0" err="1"/>
              <a:t>see</a:t>
            </a:r>
            <a:r>
              <a:rPr lang="fr-FR" sz="1800" dirty="0"/>
              <a:t> </a:t>
            </a:r>
            <a:r>
              <a:rPr lang="fr-FR" sz="1800" dirty="0" err="1"/>
              <a:t>scrollbar</a:t>
            </a:r>
            <a:r>
              <a:rPr lang="fr-FR" sz="1800" dirty="0"/>
              <a:t>?... </a:t>
            </a:r>
            <a:endParaRPr lang="fr-FR" dirty="0"/>
          </a:p>
          <a:p>
            <a:r>
              <a:rPr lang="fr-FR" sz="1800" dirty="0" err="1"/>
              <a:t>Hundreds</a:t>
            </a:r>
            <a:r>
              <a:rPr lang="fr-FR" sz="1800" dirty="0"/>
              <a:t> or </a:t>
            </a:r>
            <a:r>
              <a:rPr lang="fr-FR" sz="1800" dirty="0" err="1"/>
              <a:t>Yarn</a:t>
            </a:r>
            <a:r>
              <a:rPr lang="fr-FR" sz="1800" dirty="0"/>
              <a:t> Queues</a:t>
            </a:r>
          </a:p>
          <a:p>
            <a:r>
              <a:rPr lang="fr-FR" dirty="0"/>
              <a:t>  + </a:t>
            </a:r>
            <a:r>
              <a:rPr lang="fr-FR" dirty="0" err="1"/>
              <a:t>dozen</a:t>
            </a:r>
            <a:r>
              <a:rPr lang="fr-FR" dirty="0"/>
              <a:t> of </a:t>
            </a:r>
            <a:r>
              <a:rPr lang="fr-FR" dirty="0" err="1"/>
              <a:t>sub</a:t>
            </a:r>
            <a:r>
              <a:rPr lang="fr-FR" dirty="0"/>
              <a:t>-queues</a:t>
            </a:r>
            <a:endParaRPr lang="fr-FR" sz="18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916383-EE6A-5C0F-CEA3-3CC5C5089006}"/>
              </a:ext>
            </a:extLst>
          </p:cNvPr>
          <p:cNvSpPr/>
          <p:nvPr/>
        </p:nvSpPr>
        <p:spPr>
          <a:xfrm rot="13828831">
            <a:off x="9463551" y="3295835"/>
            <a:ext cx="507521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153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3E4A-2420-0EA4-0597-41A19EAE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Screenshot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 (</a:t>
            </a:r>
            <a:r>
              <a:rPr lang="fr-FR" dirty="0" err="1"/>
              <a:t>Coordinators</a:t>
            </a:r>
            <a:r>
              <a:rPr lang="fr-FR" dirty="0"/>
              <a:t> / Workflows)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26FF5-6DF8-28FF-9DEF-E28E30E8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00" y="1859872"/>
            <a:ext cx="6356599" cy="3280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17F1D-0908-5716-F1A6-8740D16DD946}"/>
              </a:ext>
            </a:extLst>
          </p:cNvPr>
          <p:cNvSpPr txBox="1"/>
          <p:nvPr/>
        </p:nvSpPr>
        <p:spPr>
          <a:xfrm>
            <a:off x="3586343" y="5502755"/>
            <a:ext cx="2663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You </a:t>
            </a:r>
            <a:r>
              <a:rPr lang="fr-FR" sz="1800" dirty="0" err="1"/>
              <a:t>see</a:t>
            </a:r>
            <a:r>
              <a:rPr lang="fr-FR" sz="1800" dirty="0"/>
              <a:t> pagination?... </a:t>
            </a:r>
            <a:endParaRPr lang="fr-FR" dirty="0"/>
          </a:p>
          <a:p>
            <a:r>
              <a:rPr lang="fr-FR" sz="1800" dirty="0" err="1"/>
              <a:t>Thousands</a:t>
            </a:r>
            <a:r>
              <a:rPr lang="fr-FR" sz="1800" dirty="0"/>
              <a:t> of CRON jobs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E664669-2F8A-8711-1515-5AC29BF50719}"/>
              </a:ext>
            </a:extLst>
          </p:cNvPr>
          <p:cNvSpPr/>
          <p:nvPr/>
        </p:nvSpPr>
        <p:spPr>
          <a:xfrm rot="13828831">
            <a:off x="3772966" y="5089098"/>
            <a:ext cx="507521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54B11-FABE-8C39-5BAB-F627CFC82DB8}"/>
              </a:ext>
            </a:extLst>
          </p:cNvPr>
          <p:cNvSpPr txBox="1"/>
          <p:nvPr/>
        </p:nvSpPr>
        <p:spPr>
          <a:xfrm>
            <a:off x="6752712" y="5593011"/>
            <a:ext cx="48060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/>
              <a:t>Oozie</a:t>
            </a:r>
            <a:r>
              <a:rPr lang="fr-FR" sz="2000" dirty="0"/>
              <a:t> display </a:t>
            </a:r>
            <a:r>
              <a:rPr lang="fr-FR" sz="2000" dirty="0" err="1"/>
              <a:t>only</a:t>
            </a:r>
            <a:r>
              <a:rPr lang="fr-FR" sz="2000" dirty="0"/>
              <a:t> last 50 000 workflows</a:t>
            </a:r>
          </a:p>
          <a:p>
            <a:r>
              <a:rPr lang="fr-FR" sz="2000" dirty="0"/>
              <a:t>… </a:t>
            </a:r>
            <a:r>
              <a:rPr lang="fr-FR" sz="2000" dirty="0" err="1"/>
              <a:t>so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2 </a:t>
            </a:r>
            <a:r>
              <a:rPr lang="fr-FR" sz="2000" dirty="0" err="1"/>
              <a:t>days</a:t>
            </a:r>
            <a:r>
              <a:rPr lang="fr-FR" sz="2000" dirty="0"/>
              <a:t> of </a:t>
            </a:r>
            <a:r>
              <a:rPr lang="fr-FR" sz="2000" dirty="0" err="1"/>
              <a:t>history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93011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141-917B-6EBF-E8DE-B3D18894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 « By CRON: 10 * *  * * * »</a:t>
            </a:r>
            <a:br>
              <a:rPr lang="fr-FR" dirty="0"/>
            </a:br>
            <a:r>
              <a:rPr lang="fr-FR" dirty="0"/>
              <a:t>Example of Possible </a:t>
            </a:r>
            <a:r>
              <a:rPr lang="fr-FR" dirty="0" err="1"/>
              <a:t>Failures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5A6E4C-20B1-B4CB-35D1-263B7DCC2C19}"/>
              </a:ext>
            </a:extLst>
          </p:cNvPr>
          <p:cNvSpPr txBox="1"/>
          <p:nvPr/>
        </p:nvSpPr>
        <p:spPr>
          <a:xfrm>
            <a:off x="2783958" y="1855743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batch1 </a:t>
            </a:r>
            <a:r>
              <a:rPr lang="fr-FR" dirty="0" err="1"/>
              <a:t>started</a:t>
            </a:r>
            <a:r>
              <a:rPr lang="fr-FR" dirty="0"/>
              <a:t> at 1 *** … but </a:t>
            </a:r>
            <a:r>
              <a:rPr lang="fr-FR" dirty="0" err="1"/>
              <a:t>takes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 (</a:t>
            </a:r>
            <a:r>
              <a:rPr lang="fr-FR" dirty="0" err="1"/>
              <a:t>anormally</a:t>
            </a:r>
            <a:r>
              <a:rPr lang="fr-FR" dirty="0"/>
              <a:t>) 15h </a:t>
            </a:r>
            <a:r>
              <a:rPr lang="fr-FR" dirty="0" err="1"/>
              <a:t>instead</a:t>
            </a:r>
            <a:r>
              <a:rPr lang="fr-FR" dirty="0"/>
              <a:t> of 10h</a:t>
            </a:r>
          </a:p>
          <a:p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1FDEC54-BB68-45F7-426C-E6D4EBD57B6A}"/>
              </a:ext>
            </a:extLst>
          </p:cNvPr>
          <p:cNvSpPr/>
          <p:nvPr/>
        </p:nvSpPr>
        <p:spPr>
          <a:xfrm>
            <a:off x="1603744" y="3261537"/>
            <a:ext cx="3747977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CB8E6B5-0A6E-1497-7C79-98FD7B7A3AC7}"/>
              </a:ext>
            </a:extLst>
          </p:cNvPr>
          <p:cNvSpPr/>
          <p:nvPr/>
        </p:nvSpPr>
        <p:spPr>
          <a:xfrm>
            <a:off x="1603744" y="2579026"/>
            <a:ext cx="2243471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7428E-7ABD-8FF4-65A0-57470B9F2A52}"/>
              </a:ext>
            </a:extLst>
          </p:cNvPr>
          <p:cNvSpPr txBox="1"/>
          <p:nvPr/>
        </p:nvSpPr>
        <p:spPr>
          <a:xfrm>
            <a:off x="2321076" y="2373506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expected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01FF2-4EBC-8861-54C3-550865A5B950}"/>
              </a:ext>
            </a:extLst>
          </p:cNvPr>
          <p:cNvSpPr txBox="1"/>
          <p:nvPr/>
        </p:nvSpPr>
        <p:spPr>
          <a:xfrm>
            <a:off x="2648912" y="302918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actual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85B39-9828-BB51-3D9E-1F4B0471D432}"/>
              </a:ext>
            </a:extLst>
          </p:cNvPr>
          <p:cNvSpPr txBox="1"/>
          <p:nvPr/>
        </p:nvSpPr>
        <p:spPr>
          <a:xfrm>
            <a:off x="2783958" y="3992017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batch2 </a:t>
            </a:r>
            <a:r>
              <a:rPr lang="fr-FR" dirty="0" err="1"/>
              <a:t>started</a:t>
            </a:r>
            <a:r>
              <a:rPr lang="fr-FR" dirty="0"/>
              <a:t> at 12 ***    …. data not </a:t>
            </a:r>
            <a:r>
              <a:rPr lang="fr-FR" dirty="0" err="1"/>
              <a:t>yet</a:t>
            </a:r>
            <a:r>
              <a:rPr lang="fr-FR" dirty="0"/>
              <a:t> </a:t>
            </a:r>
            <a:r>
              <a:rPr lang="fr-FR" dirty="0" err="1"/>
              <a:t>present</a:t>
            </a:r>
            <a:br>
              <a:rPr lang="fr-FR" dirty="0"/>
            </a:br>
            <a:endParaRPr lang="fr-FR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F4E2914-8EA8-7175-71CA-22F5E40B9636}"/>
              </a:ext>
            </a:extLst>
          </p:cNvPr>
          <p:cNvSpPr/>
          <p:nvPr/>
        </p:nvSpPr>
        <p:spPr>
          <a:xfrm>
            <a:off x="4270744" y="4621634"/>
            <a:ext cx="193159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314" name="Picture 2" descr="Null sign - Wikipedia">
            <a:extLst>
              <a:ext uri="{FF2B5EF4-FFF2-40B4-BE49-F238E27FC236}">
                <a16:creationId xmlns:a16="http://schemas.microsoft.com/office/drawing/2014/main" id="{07EBB26B-E9CF-82B5-BCBD-C4A8549B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12" y="4481996"/>
            <a:ext cx="548795" cy="54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AB7D46-38E5-5C7B-4645-97C849C78B7B}"/>
              </a:ext>
            </a:extLst>
          </p:cNvPr>
          <p:cNvSpPr txBox="1"/>
          <p:nvPr/>
        </p:nvSpPr>
        <p:spPr>
          <a:xfrm>
            <a:off x="5296786" y="4494895"/>
            <a:ext cx="3713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NO « </a:t>
            </a:r>
            <a:r>
              <a:rPr lang="fr-FR" dirty="0" err="1"/>
              <a:t>today</a:t>
            </a:r>
            <a:r>
              <a:rPr lang="fr-FR" dirty="0"/>
              <a:t> » data (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yesterday</a:t>
            </a:r>
            <a:r>
              <a:rPr lang="fr-FR" dirty="0"/>
              <a:t>)</a:t>
            </a:r>
          </a:p>
          <a:p>
            <a:r>
              <a:rPr lang="fr-FR" dirty="0" err="1"/>
              <a:t>Finished</a:t>
            </a:r>
            <a:r>
              <a:rPr lang="fr-FR" dirty="0"/>
              <a:t> FAST, </a:t>
            </a:r>
            <a:r>
              <a:rPr lang="fr-FR" dirty="0" err="1"/>
              <a:t>with</a:t>
            </a:r>
            <a:r>
              <a:rPr lang="fr-FR" dirty="0"/>
              <a:t> NO data</a:t>
            </a:r>
          </a:p>
          <a:p>
            <a:endParaRPr lang="fr-FR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6B3752B-5372-04D0-F6FD-45066071F25D}"/>
              </a:ext>
            </a:extLst>
          </p:cNvPr>
          <p:cNvSpPr/>
          <p:nvPr/>
        </p:nvSpPr>
        <p:spPr>
          <a:xfrm>
            <a:off x="4270744" y="5960828"/>
            <a:ext cx="193159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274EF-A430-0061-4FAD-61E93C967D68}"/>
              </a:ext>
            </a:extLst>
          </p:cNvPr>
          <p:cNvSpPr txBox="1"/>
          <p:nvPr/>
        </p:nvSpPr>
        <p:spPr>
          <a:xfrm>
            <a:off x="2842436" y="5388728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batch2 </a:t>
            </a:r>
            <a:r>
              <a:rPr lang="fr-FR" dirty="0" err="1"/>
              <a:t>started</a:t>
            </a:r>
            <a:r>
              <a:rPr lang="fr-FR" dirty="0"/>
              <a:t>,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critical</a:t>
            </a:r>
            <a:r>
              <a:rPr lang="fr-FR" dirty="0"/>
              <a:t> section of batch1 … table </a:t>
            </a:r>
            <a:r>
              <a:rPr lang="fr-FR" dirty="0" err="1"/>
              <a:t>dropped</a:t>
            </a:r>
            <a:r>
              <a:rPr lang="fr-FR" dirty="0"/>
              <a:t>/</a:t>
            </a:r>
            <a:r>
              <a:rPr lang="fr-FR" dirty="0" err="1"/>
              <a:t>recreated</a:t>
            </a:r>
            <a:r>
              <a:rPr lang="fr-FR" dirty="0"/>
              <a:t> </a:t>
            </a:r>
            <a:r>
              <a:rPr lang="fr-FR" dirty="0" err="1"/>
              <a:t>after</a:t>
            </a:r>
            <a:br>
              <a:rPr lang="fr-FR" dirty="0"/>
            </a:br>
            <a:endParaRPr lang="fr-FR" dirty="0"/>
          </a:p>
        </p:txBody>
      </p:sp>
      <p:pic>
        <p:nvPicPr>
          <p:cNvPr id="13316" name="Picture 4" descr="Fix “Instruction at Referenced Memory Could Not Be Read” Errors">
            <a:extLst>
              <a:ext uri="{FF2B5EF4-FFF2-40B4-BE49-F238E27FC236}">
                <a16:creationId xmlns:a16="http://schemas.microsoft.com/office/drawing/2014/main" id="{4060684D-D647-4F3C-0B57-B1AB3EF4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805" y="5819853"/>
            <a:ext cx="1850398" cy="9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248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074" y="1945474"/>
            <a:ext cx="7182775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 err="1"/>
              <a:t>History</a:t>
            </a:r>
            <a:endParaRPr lang="fr-FR" dirty="0"/>
          </a:p>
          <a:p>
            <a:pPr lvl="1"/>
            <a:r>
              <a:rPr lang="fr-FR" dirty="0"/>
              <a:t>Evolution of Softwares,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Content, data </a:t>
            </a:r>
            <a:r>
              <a:rPr lang="fr-FR" dirty="0" err="1"/>
              <a:t>feeding</a:t>
            </a:r>
            <a:endParaRPr lang="fr-FR" dirty="0"/>
          </a:p>
          <a:p>
            <a:pPr lvl="1"/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organized</a:t>
            </a:r>
            <a:endParaRPr lang="fr-FR" dirty="0"/>
          </a:p>
          <a:p>
            <a:pPr lvl="1"/>
            <a:r>
              <a:rPr lang="fr-FR" dirty="0" err="1"/>
              <a:t>Who</a:t>
            </a:r>
            <a:r>
              <a:rPr lang="fr-FR" dirty="0"/>
              <a:t> uses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332645-D97B-496C-7631-764EE7D73672}"/>
              </a:ext>
            </a:extLst>
          </p:cNvPr>
          <p:cNvSpPr/>
          <p:nvPr/>
        </p:nvSpPr>
        <p:spPr>
          <a:xfrm>
            <a:off x="2838893" y="5031857"/>
            <a:ext cx="1169581" cy="36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87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EF77-78CE-4925-9C34-E645C5E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Example of </a:t>
            </a:r>
            <a:r>
              <a:rPr lang="fr-FR" dirty="0" err="1"/>
              <a:t>adding</a:t>
            </a:r>
            <a:r>
              <a:rPr lang="fr-FR" dirty="0"/>
              <a:t> 1 </a:t>
            </a:r>
            <a:r>
              <a:rPr lang="fr-FR" dirty="0" err="1"/>
              <a:t>daily</a:t>
            </a:r>
            <a:r>
              <a:rPr lang="fr-FR" dirty="0"/>
              <a:t> partition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92D7E-24E9-661D-11EC-2FF93EF2A9AA}"/>
              </a:ext>
            </a:extLst>
          </p:cNvPr>
          <p:cNvSpPr txBox="1"/>
          <p:nvPr/>
        </p:nvSpPr>
        <p:spPr>
          <a:xfrm>
            <a:off x="1408815" y="2551815"/>
            <a:ext cx="998382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hdfs://raw/team/domain/table/date=2022-10-12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–put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localFile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hdfs://raw/team/domain/table/date=2022-10-12/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spark-sql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–master local[1] \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    –e « ALTER TABLE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raw_lake_domain.table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ADD PARTITION ( date=‘2022-10-12’ ) »</a:t>
            </a:r>
          </a:p>
        </p:txBody>
      </p:sp>
    </p:spTree>
    <p:extLst>
      <p:ext uri="{BB962C8B-B14F-4D97-AF65-F5344CB8AC3E}">
        <p14:creationId xmlns:p14="http://schemas.microsoft.com/office/powerpoint/2010/main" val="238675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3567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(3,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55651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200778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11492" y="2376027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89465" y="358310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4186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ECD2-BEBA-6439-8CEE-53D6A803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About You … </a:t>
            </a:r>
            <a:br>
              <a:rPr lang="fr-FR" dirty="0"/>
            </a:br>
            <a:r>
              <a:rPr lang="fr-FR" dirty="0"/>
              <a:t>Quick Survey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46E80-7A52-DDB4-A963-89AB9A812633}"/>
              </a:ext>
            </a:extLst>
          </p:cNvPr>
          <p:cNvSpPr txBox="1"/>
          <p:nvPr/>
        </p:nvSpPr>
        <p:spPr>
          <a:xfrm>
            <a:off x="3688672" y="2272684"/>
            <a:ext cx="603165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Raise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Hands…</a:t>
            </a:r>
          </a:p>
          <a:p>
            <a:endParaRPr lang="fr-FR" sz="2400" dirty="0"/>
          </a:p>
          <a:p>
            <a:r>
              <a:rPr lang="fr-FR" sz="2400" dirty="0"/>
              <a:t>You are </a:t>
            </a:r>
            <a:r>
              <a:rPr lang="fr-FR" sz="2400" dirty="0" err="1"/>
              <a:t>developper</a:t>
            </a:r>
            <a:r>
              <a:rPr lang="fr-FR" sz="2400" dirty="0"/>
              <a:t> ?    </a:t>
            </a:r>
          </a:p>
          <a:p>
            <a:endParaRPr lang="fr-FR" sz="2400" dirty="0"/>
          </a:p>
          <a:p>
            <a:r>
              <a:rPr lang="fr-FR" sz="2400" dirty="0"/>
              <a:t>In Java ? SQL ?</a:t>
            </a:r>
          </a:p>
          <a:p>
            <a:endParaRPr lang="fr-FR" sz="2400" dirty="0"/>
          </a:p>
          <a:p>
            <a:r>
              <a:rPr lang="fr-FR" sz="2400" dirty="0"/>
              <a:t>You know Hadoop / </a:t>
            </a:r>
            <a:r>
              <a:rPr lang="fr-FR" sz="2400" dirty="0" err="1"/>
              <a:t>Hdfs</a:t>
            </a:r>
            <a:r>
              <a:rPr lang="fr-FR" sz="2400" dirty="0"/>
              <a:t> / Spark ?</a:t>
            </a:r>
          </a:p>
          <a:p>
            <a:endParaRPr lang="fr-FR" sz="2400" dirty="0"/>
          </a:p>
          <a:p>
            <a:r>
              <a:rPr lang="fr-FR" sz="2400" dirty="0"/>
              <a:t>You </a:t>
            </a:r>
            <a:r>
              <a:rPr lang="fr-FR" sz="2400" dirty="0" err="1"/>
              <a:t>want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Data </a:t>
            </a:r>
            <a:r>
              <a:rPr lang="fr-FR" sz="2400" dirty="0" err="1"/>
              <a:t>Engineer</a:t>
            </a:r>
            <a:r>
              <a:rPr lang="fr-FR" sz="2400" dirty="0"/>
              <a:t> / Data </a:t>
            </a:r>
            <a:r>
              <a:rPr lang="fr-FR" sz="2400" dirty="0" err="1"/>
              <a:t>Scientist</a:t>
            </a:r>
            <a:r>
              <a:rPr lang="fr-FR" sz="24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97799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SQL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3)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391787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96612" y="4497222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41472" y="346614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466111" y="1833302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1730439" y="5172950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341472" y="52473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497739" y="6167084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1748311" y="6212531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504455" y="5766974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1730439" y="5807049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98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LAKE </a:t>
            </a:r>
            <a:r>
              <a:rPr lang="fr-FR" dirty="0" err="1"/>
              <a:t>Aggregation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2567763" y="1759689"/>
            <a:ext cx="77324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* 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table1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table2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table3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table4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19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« </a:t>
            </a:r>
            <a:r>
              <a:rPr lang="fr-FR" dirty="0" err="1"/>
              <a:t>latest</a:t>
            </a:r>
            <a:r>
              <a:rPr lang="fr-FR" dirty="0"/>
              <a:t> value » </a:t>
            </a:r>
            <a:r>
              <a:rPr lang="fr-FR" dirty="0" err="1"/>
              <a:t>cristalisation</a:t>
            </a:r>
            <a:br>
              <a:rPr lang="fr-FR" dirty="0"/>
            </a:b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« over(partition by)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629343" y="2248785"/>
            <a:ext cx="1124506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col1,col2,….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-- idem * EXCEPT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  <a:t> issue SPARK-33164)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SELECT *,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RANK() OVER (PARTITION BY id ORDER BY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update_time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DESC) as rank</a:t>
            </a: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FROM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lake_team_domain.event_table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59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2250-A358-41E5-F183-E42BF453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0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of a « Small » Data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= RAM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70245DFA-8E9C-A481-D372-A4F9C8117468}"/>
              </a:ext>
            </a:extLst>
          </p:cNvPr>
          <p:cNvSpPr/>
          <p:nvPr/>
        </p:nvSpPr>
        <p:spPr>
          <a:xfrm>
            <a:off x="4431437" y="359347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3DAA275-1D4E-9E52-4B4F-9FFAEF007874}"/>
              </a:ext>
            </a:extLst>
          </p:cNvPr>
          <p:cNvSpPr/>
          <p:nvPr/>
        </p:nvSpPr>
        <p:spPr>
          <a:xfrm>
            <a:off x="4431437" y="435399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0140E2E-39D7-609F-F5CF-F26722A99167}"/>
              </a:ext>
            </a:extLst>
          </p:cNvPr>
          <p:cNvSpPr/>
          <p:nvPr/>
        </p:nvSpPr>
        <p:spPr>
          <a:xfrm>
            <a:off x="4431437" y="507456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7C5272E-D11F-CF7B-1D25-FBC03F5A35C7}"/>
              </a:ext>
            </a:extLst>
          </p:cNvPr>
          <p:cNvSpPr/>
          <p:nvPr/>
        </p:nvSpPr>
        <p:spPr>
          <a:xfrm>
            <a:off x="986902" y="2326666"/>
            <a:ext cx="1294660" cy="9371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9A5EB-4559-4715-8487-6CF36C6B31EA}"/>
              </a:ext>
            </a:extLst>
          </p:cNvPr>
          <p:cNvSpPr txBox="1"/>
          <p:nvPr/>
        </p:nvSpPr>
        <p:spPr>
          <a:xfrm>
            <a:off x="356772" y="3420381"/>
            <a:ext cx="393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Extract</a:t>
            </a:r>
            <a:r>
              <a:rPr lang="fr-FR" dirty="0"/>
              <a:t> all the </a:t>
            </a:r>
            <a:r>
              <a:rPr lang="fr-FR" dirty="0" err="1"/>
              <a:t>Trades</a:t>
            </a:r>
            <a:r>
              <a:rPr lang="fr-FR" dirty="0"/>
              <a:t> on </a:t>
            </a:r>
            <a:r>
              <a:rPr lang="fr-FR" dirty="0" err="1"/>
              <a:t>perimeter</a:t>
            </a:r>
            <a:r>
              <a:rPr lang="fr-FR" dirty="0"/>
              <a:t> « X »</a:t>
            </a:r>
          </a:p>
          <a:p>
            <a:r>
              <a:rPr lang="fr-FR" dirty="0" err="1"/>
              <a:t>Since</a:t>
            </a:r>
            <a:r>
              <a:rPr lang="fr-FR" dirty="0"/>
              <a:t> &lt;= 3 </a:t>
            </a:r>
            <a:r>
              <a:rPr lang="fr-FR" dirty="0" err="1"/>
              <a:t>Years</a:t>
            </a:r>
            <a:endParaRPr lang="fr-FR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D4400CA-8507-2FB7-A29B-07A4C7A9147B}"/>
              </a:ext>
            </a:extLst>
          </p:cNvPr>
          <p:cNvSpPr/>
          <p:nvPr/>
        </p:nvSpPr>
        <p:spPr>
          <a:xfrm rot="16200000">
            <a:off x="3076416" y="2411879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AE3A7-932B-2CF9-7A74-FDD6E3E938AA}"/>
              </a:ext>
            </a:extLst>
          </p:cNvPr>
          <p:cNvSpPr txBox="1"/>
          <p:nvPr/>
        </p:nvSpPr>
        <p:spPr>
          <a:xfrm>
            <a:off x="3967025" y="2533076"/>
            <a:ext cx="18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Enrich</a:t>
            </a:r>
            <a:r>
              <a:rPr lang="fr-FR" dirty="0"/>
              <a:t> « JOIN »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tables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60EBA3B-A631-EC8A-E966-B3142CF67C3B}"/>
              </a:ext>
            </a:extLst>
          </p:cNvPr>
          <p:cNvSpPr/>
          <p:nvPr/>
        </p:nvSpPr>
        <p:spPr>
          <a:xfrm rot="16200000">
            <a:off x="6244072" y="2450943"/>
            <a:ext cx="492491" cy="717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42661-C707-4B6C-DE31-4AEC0BF9876C}"/>
              </a:ext>
            </a:extLst>
          </p:cNvPr>
          <p:cNvSpPr txBox="1"/>
          <p:nvPr/>
        </p:nvSpPr>
        <p:spPr>
          <a:xfrm>
            <a:off x="6976303" y="2393141"/>
            <a:ext cx="1839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Basic </a:t>
            </a:r>
            <a:r>
              <a:rPr lang="fr-FR" dirty="0" err="1"/>
              <a:t>Compute</a:t>
            </a:r>
            <a:endParaRPr lang="fr-FR" dirty="0"/>
          </a:p>
          <a:p>
            <a:r>
              <a:rPr lang="fr-FR" dirty="0"/>
              <a:t>SQL </a:t>
            </a:r>
          </a:p>
          <a:p>
            <a:r>
              <a:rPr lang="fr-FR" dirty="0"/>
              <a:t>Select  .. </a:t>
            </a:r>
            <a:r>
              <a:rPr lang="fr-FR" dirty="0" err="1"/>
              <a:t>where</a:t>
            </a:r>
            <a:r>
              <a:rPr lang="fr-FR" dirty="0"/>
              <a:t>  ..</a:t>
            </a:r>
          </a:p>
          <a:p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0E8DE94-B74D-F1B7-6941-1623C24C10FD}"/>
              </a:ext>
            </a:extLst>
          </p:cNvPr>
          <p:cNvSpPr/>
          <p:nvPr/>
        </p:nvSpPr>
        <p:spPr>
          <a:xfrm rot="16200000">
            <a:off x="8941087" y="2453242"/>
            <a:ext cx="492491" cy="68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20DEA-BB55-5FB9-3511-2EAA42F782D5}"/>
              </a:ext>
            </a:extLst>
          </p:cNvPr>
          <p:cNvSpPr txBox="1"/>
          <p:nvPr/>
        </p:nvSpPr>
        <p:spPr>
          <a:xfrm>
            <a:off x="9818501" y="2367680"/>
            <a:ext cx="229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Save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Export to OLAP Cube</a:t>
            </a:r>
          </a:p>
        </p:txBody>
      </p:sp>
      <p:pic>
        <p:nvPicPr>
          <p:cNvPr id="9218" name="Picture 2" descr="GitHub - feonit/olap-cube-js: olap cube javascript">
            <a:extLst>
              <a:ext uri="{FF2B5EF4-FFF2-40B4-BE49-F238E27FC236}">
                <a16:creationId xmlns:a16="http://schemas.microsoft.com/office/drawing/2014/main" id="{E116544E-EF8A-F403-5223-85BBDCF17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954" y="3038073"/>
            <a:ext cx="1375394" cy="14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1F4B4A-9AF3-06EA-3D8B-0BF42D3BFCE4}"/>
              </a:ext>
            </a:extLst>
          </p:cNvPr>
          <p:cNvSpPr txBox="1"/>
          <p:nvPr/>
        </p:nvSpPr>
        <p:spPr>
          <a:xfrm>
            <a:off x="6498455" y="4975427"/>
            <a:ext cx="4951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Processing</a:t>
            </a:r>
            <a:r>
              <a:rPr lang="fr-FR" sz="2000" dirty="0"/>
              <a:t> on Azure </a:t>
            </a:r>
          </a:p>
          <a:p>
            <a:r>
              <a:rPr lang="fr-FR" sz="2000" dirty="0" err="1"/>
              <a:t>using</a:t>
            </a:r>
            <a:r>
              <a:rPr lang="fr-FR" sz="2000" dirty="0"/>
              <a:t> cluster 10 x D14   (100 000 euros/</a:t>
            </a:r>
            <a:r>
              <a:rPr lang="fr-FR" sz="2000" dirty="0" err="1"/>
              <a:t>year</a:t>
            </a:r>
            <a:r>
              <a:rPr lang="fr-FR" sz="2000" dirty="0"/>
              <a:t>)</a:t>
            </a:r>
          </a:p>
          <a:p>
            <a:r>
              <a:rPr lang="fr-FR" sz="2000" dirty="0"/>
              <a:t>ONLY 600 Giga of RAM data … </a:t>
            </a:r>
          </a:p>
          <a:p>
            <a:r>
              <a:rPr lang="fr-FR" sz="2000" dirty="0"/>
              <a:t>NOT </a:t>
            </a:r>
            <a:r>
              <a:rPr lang="fr-FR" sz="2000" dirty="0" err="1"/>
              <a:t>Enough</a:t>
            </a:r>
            <a:r>
              <a:rPr lang="fr-FR" sz="2000" dirty="0"/>
              <a:t> =&gt; </a:t>
            </a:r>
            <a:r>
              <a:rPr lang="fr-FR" sz="2000" dirty="0" err="1"/>
              <a:t>Swapping</a:t>
            </a:r>
            <a:r>
              <a:rPr lang="fr-FR" sz="2000" dirty="0"/>
              <a:t> =&gt; </a:t>
            </a:r>
            <a:r>
              <a:rPr lang="fr-FR" sz="2000" dirty="0" err="1"/>
              <a:t>take</a:t>
            </a:r>
            <a:r>
              <a:rPr lang="fr-FR" sz="2000" dirty="0"/>
              <a:t> 4 </a:t>
            </a:r>
            <a:r>
              <a:rPr lang="fr-FR" sz="2000" dirty="0" err="1"/>
              <a:t>Hours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94224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DF4B59D4-2003-8116-B1CB-9261D8133243}"/>
              </a:ext>
            </a:extLst>
          </p:cNvPr>
          <p:cNvSpPr/>
          <p:nvPr/>
        </p:nvSpPr>
        <p:spPr>
          <a:xfrm>
            <a:off x="661386" y="1977045"/>
            <a:ext cx="2081814" cy="162905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4934F-2E30-86C5-B36E-0DCEC840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6" y="365125"/>
            <a:ext cx="11873884" cy="1325563"/>
          </a:xfrm>
        </p:spPr>
        <p:txBody>
          <a:bodyPr/>
          <a:lstStyle/>
          <a:p>
            <a:pPr algn="ctr"/>
            <a:r>
              <a:rPr lang="fr-FR" dirty="0"/>
              <a:t>Example of a Slow « Un-</a:t>
            </a:r>
            <a:r>
              <a:rPr lang="fr-FR" dirty="0" err="1"/>
              <a:t>parallelized</a:t>
            </a:r>
            <a:r>
              <a:rPr lang="fr-FR" dirty="0"/>
              <a:t> »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= CPU x Time x ..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32F1CFC-86E3-D6FB-CE1C-808C36078BEC}"/>
              </a:ext>
            </a:extLst>
          </p:cNvPr>
          <p:cNvSpPr/>
          <p:nvPr/>
        </p:nvSpPr>
        <p:spPr>
          <a:xfrm>
            <a:off x="7470182" y="4129894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20C54B8-1D07-7E88-F3D5-79316C1B6D46}"/>
              </a:ext>
            </a:extLst>
          </p:cNvPr>
          <p:cNvSpPr/>
          <p:nvPr/>
        </p:nvSpPr>
        <p:spPr>
          <a:xfrm rot="16200000">
            <a:off x="3076416" y="2411879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CE78199-718F-AD0D-FFB5-D1FCF0CFAC38}"/>
              </a:ext>
            </a:extLst>
          </p:cNvPr>
          <p:cNvSpPr/>
          <p:nvPr/>
        </p:nvSpPr>
        <p:spPr>
          <a:xfrm>
            <a:off x="10176534" y="4374137"/>
            <a:ext cx="1294660" cy="15368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EB1FB-D09C-11F8-289B-3405DA17B4CA}"/>
              </a:ext>
            </a:extLst>
          </p:cNvPr>
          <p:cNvSpPr txBox="1"/>
          <p:nvPr/>
        </p:nvSpPr>
        <p:spPr>
          <a:xfrm>
            <a:off x="532660" y="3606097"/>
            <a:ext cx="43200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Appending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day</a:t>
            </a:r>
            <a:endParaRPr lang="fr-FR" dirty="0"/>
          </a:p>
          <a:p>
            <a:r>
              <a:rPr lang="fr-FR" dirty="0"/>
              <a:t>~1 </a:t>
            </a:r>
            <a:r>
              <a:rPr lang="fr-FR" dirty="0" err="1"/>
              <a:t>Avro</a:t>
            </a:r>
            <a:r>
              <a:rPr lang="fr-FR" dirty="0"/>
              <a:t> file, </a:t>
            </a:r>
            <a:r>
              <a:rPr lang="fr-FR" dirty="0" err="1"/>
              <a:t>containing</a:t>
            </a:r>
            <a:r>
              <a:rPr lang="fr-FR" dirty="0"/>
              <a:t> </a:t>
            </a:r>
          </a:p>
          <a:p>
            <a:r>
              <a:rPr lang="fr-FR" dirty="0"/>
              <a:t>~50 Millions of  &lt;XML&gt;..&lt;/XML&gt;</a:t>
            </a:r>
          </a:p>
          <a:p>
            <a:r>
              <a:rPr lang="fr-FR" dirty="0"/>
              <a:t>~70 </a:t>
            </a:r>
            <a:r>
              <a:rPr lang="fr-FR" dirty="0" err="1"/>
              <a:t>Mega</a:t>
            </a:r>
            <a:r>
              <a:rPr lang="fr-FR" dirty="0"/>
              <a:t> bytes</a:t>
            </a:r>
          </a:p>
          <a:p>
            <a:endParaRPr lang="fr-FR" dirty="0"/>
          </a:p>
          <a:p>
            <a:r>
              <a:rPr lang="fr-FR" dirty="0"/>
              <a:t>(updates on </a:t>
            </a:r>
            <a:r>
              <a:rPr lang="fr-FR" dirty="0" err="1"/>
              <a:t>EquityOption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 description)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CC2D412-DD48-72E6-FE5E-C3DF5EF41FF5}"/>
              </a:ext>
            </a:extLst>
          </p:cNvPr>
          <p:cNvSpPr/>
          <p:nvPr/>
        </p:nvSpPr>
        <p:spPr>
          <a:xfrm rot="16200000">
            <a:off x="9301427" y="4684795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FFA3ED6A-7535-0A5D-1CB9-0603AA50E365}"/>
              </a:ext>
            </a:extLst>
          </p:cNvPr>
          <p:cNvSpPr/>
          <p:nvPr/>
        </p:nvSpPr>
        <p:spPr>
          <a:xfrm>
            <a:off x="6019060" y="2849732"/>
            <a:ext cx="310719" cy="4924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AF4CC-8DED-ECC1-3904-C6AE5698CF82}"/>
              </a:ext>
            </a:extLst>
          </p:cNvPr>
          <p:cNvSpPr/>
          <p:nvPr/>
        </p:nvSpPr>
        <p:spPr>
          <a:xfrm>
            <a:off x="4452151" y="3554229"/>
            <a:ext cx="1398233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18E5B9-50E1-9FBC-CD77-25FC16AE66CE}"/>
              </a:ext>
            </a:extLst>
          </p:cNvPr>
          <p:cNvSpPr/>
          <p:nvPr/>
        </p:nvSpPr>
        <p:spPr>
          <a:xfrm>
            <a:off x="4604552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5706A-BE89-2CDB-CB71-150FAE7A2377}"/>
              </a:ext>
            </a:extLst>
          </p:cNvPr>
          <p:cNvSpPr/>
          <p:nvPr/>
        </p:nvSpPr>
        <p:spPr>
          <a:xfrm>
            <a:off x="5036892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738009-D649-FD27-678C-5FDB64737C90}"/>
              </a:ext>
            </a:extLst>
          </p:cNvPr>
          <p:cNvSpPr/>
          <p:nvPr/>
        </p:nvSpPr>
        <p:spPr>
          <a:xfrm>
            <a:off x="5453251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1B71B2-EF96-EDC9-08D1-2C6A99AC61A3}"/>
              </a:ext>
            </a:extLst>
          </p:cNvPr>
          <p:cNvSpPr/>
          <p:nvPr/>
        </p:nvSpPr>
        <p:spPr>
          <a:xfrm>
            <a:off x="5605651" y="3859029"/>
            <a:ext cx="9825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CF732-EDFD-1602-A381-B17A92E078FB}"/>
              </a:ext>
            </a:extLst>
          </p:cNvPr>
          <p:cNvSpPr txBox="1"/>
          <p:nvPr/>
        </p:nvSpPr>
        <p:spPr>
          <a:xfrm>
            <a:off x="4767295" y="230543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&lt;XML&gt;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66FB8113-FB38-12DC-2F69-77139716209C}"/>
              </a:ext>
            </a:extLst>
          </p:cNvPr>
          <p:cNvSpPr/>
          <p:nvPr/>
        </p:nvSpPr>
        <p:spPr>
          <a:xfrm>
            <a:off x="4842464" y="2640035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E9D5514B-2639-8036-4EC7-9918377BA90C}"/>
              </a:ext>
            </a:extLst>
          </p:cNvPr>
          <p:cNvSpPr/>
          <p:nvPr/>
        </p:nvSpPr>
        <p:spPr>
          <a:xfrm>
            <a:off x="856498" y="20298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E2B7D922-1E4B-7A20-804B-DFA92796520B}"/>
              </a:ext>
            </a:extLst>
          </p:cNvPr>
          <p:cNvSpPr/>
          <p:nvPr/>
        </p:nvSpPr>
        <p:spPr>
          <a:xfrm>
            <a:off x="1008898" y="21822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B377C882-6CF7-1F9A-1A11-2E40ABC06671}"/>
              </a:ext>
            </a:extLst>
          </p:cNvPr>
          <p:cNvSpPr/>
          <p:nvPr/>
        </p:nvSpPr>
        <p:spPr>
          <a:xfrm>
            <a:off x="1161298" y="23346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F09E7943-F54C-D84D-5284-E390B0FE5095}"/>
              </a:ext>
            </a:extLst>
          </p:cNvPr>
          <p:cNvSpPr/>
          <p:nvPr/>
        </p:nvSpPr>
        <p:spPr>
          <a:xfrm>
            <a:off x="1313698" y="24870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3119DA17-1EEB-B616-FE50-FF4ACF698F3F}"/>
              </a:ext>
            </a:extLst>
          </p:cNvPr>
          <p:cNvSpPr/>
          <p:nvPr/>
        </p:nvSpPr>
        <p:spPr>
          <a:xfrm>
            <a:off x="1466098" y="26394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D944CC79-1FB8-5263-2124-613B989A7BAE}"/>
              </a:ext>
            </a:extLst>
          </p:cNvPr>
          <p:cNvSpPr/>
          <p:nvPr/>
        </p:nvSpPr>
        <p:spPr>
          <a:xfrm>
            <a:off x="1618498" y="27918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6D63B-A4E8-42A2-FF44-81C1B09A35E5}"/>
              </a:ext>
            </a:extLst>
          </p:cNvPr>
          <p:cNvSpPr txBox="1"/>
          <p:nvPr/>
        </p:nvSpPr>
        <p:spPr>
          <a:xfrm>
            <a:off x="5431057" y="1943496"/>
            <a:ext cx="3453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XML,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xpath</a:t>
            </a:r>
            <a:r>
              <a:rPr lang="fr-FR" dirty="0"/>
              <a:t>(« a/b/c/d/e ») as column1,</a:t>
            </a:r>
          </a:p>
          <a:p>
            <a:r>
              <a:rPr lang="fr-FR" dirty="0"/>
              <a:t>   </a:t>
            </a:r>
            <a:r>
              <a:rPr lang="fr-FR" dirty="0" err="1"/>
              <a:t>xpath</a:t>
            </a:r>
            <a:r>
              <a:rPr lang="fr-FR" dirty="0"/>
              <a:t>(« a/b/f/g/h ») as column2,</a:t>
            </a:r>
          </a:p>
          <a:p>
            <a:r>
              <a:rPr lang="fr-FR" dirty="0"/>
              <a:t>                             ….  as column150,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F4D7F81-11C3-EFDA-6AFC-85929E2A58D8}"/>
              </a:ext>
            </a:extLst>
          </p:cNvPr>
          <p:cNvSpPr/>
          <p:nvPr/>
        </p:nvSpPr>
        <p:spPr>
          <a:xfrm rot="16200000">
            <a:off x="6571597" y="4046631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B5EF4F3D-D4BD-091C-EFE0-FCC2E0C1A5C6}"/>
              </a:ext>
            </a:extLst>
          </p:cNvPr>
          <p:cNvSpPr/>
          <p:nvPr/>
        </p:nvSpPr>
        <p:spPr>
          <a:xfrm>
            <a:off x="7470182" y="4436517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B659358-6CDD-1447-FACC-745176FCEE8A}"/>
              </a:ext>
            </a:extLst>
          </p:cNvPr>
          <p:cNvSpPr/>
          <p:nvPr/>
        </p:nvSpPr>
        <p:spPr>
          <a:xfrm>
            <a:off x="7470182" y="4768058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6F9198C-13D8-1864-E51B-C860298AC2D0}"/>
              </a:ext>
            </a:extLst>
          </p:cNvPr>
          <p:cNvSpPr/>
          <p:nvPr/>
        </p:nvSpPr>
        <p:spPr>
          <a:xfrm>
            <a:off x="7470182" y="5099599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361EA522-3F4F-9992-FFED-27689CAB4EBE}"/>
              </a:ext>
            </a:extLst>
          </p:cNvPr>
          <p:cNvSpPr/>
          <p:nvPr/>
        </p:nvSpPr>
        <p:spPr>
          <a:xfrm>
            <a:off x="7470183" y="5431140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F7C2698E-3952-F1AC-587C-85C11FDB4389}"/>
              </a:ext>
            </a:extLst>
          </p:cNvPr>
          <p:cNvSpPr/>
          <p:nvPr/>
        </p:nvSpPr>
        <p:spPr>
          <a:xfrm>
            <a:off x="7470183" y="5762681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66EEA2-A414-99B5-DC19-FC85AA375763}"/>
              </a:ext>
            </a:extLst>
          </p:cNvPr>
          <p:cNvSpPr txBox="1"/>
          <p:nvPr/>
        </p:nvSpPr>
        <p:spPr>
          <a:xfrm>
            <a:off x="7313267" y="3364676"/>
            <a:ext cx="1889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Append to </a:t>
            </a:r>
            <a:r>
              <a:rPr lang="fr-FR" dirty="0" err="1"/>
              <a:t>History</a:t>
            </a:r>
            <a:endParaRPr lang="fr-FR" dirty="0"/>
          </a:p>
          <a:p>
            <a:r>
              <a:rPr lang="fr-FR" dirty="0"/>
              <a:t>(Audit Events)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430FC7-3D03-3CA5-A4F2-59C8C441FCC1}"/>
              </a:ext>
            </a:extLst>
          </p:cNvPr>
          <p:cNvSpPr txBox="1"/>
          <p:nvPr/>
        </p:nvSpPr>
        <p:spPr>
          <a:xfrm>
            <a:off x="9652854" y="3860754"/>
            <a:ext cx="24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Synthesised</a:t>
            </a:r>
            <a:r>
              <a:rPr lang="fr-FR" dirty="0"/>
              <a:t> </a:t>
            </a:r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954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911D-B94B-D5C6-DF19-D4F5707B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 Slow </a:t>
            </a:r>
            <a:r>
              <a:rPr lang="fr-FR" dirty="0" err="1"/>
              <a:t>Processing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BBA9B-BD1D-C356-00BE-E235EE32D547}"/>
              </a:ext>
            </a:extLst>
          </p:cNvPr>
          <p:cNvSpPr txBox="1"/>
          <p:nvPr/>
        </p:nvSpPr>
        <p:spPr>
          <a:xfrm>
            <a:off x="572611" y="1976592"/>
            <a:ext cx="4336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Legacy</a:t>
            </a:r>
            <a:r>
              <a:rPr lang="fr-FR" dirty="0"/>
              <a:t> « On-Prem »</a:t>
            </a:r>
          </a:p>
          <a:p>
            <a:endParaRPr lang="fr-FR" dirty="0"/>
          </a:p>
          <a:p>
            <a:r>
              <a:rPr lang="fr-FR" dirty="0"/>
              <a:t>Daily Batch </a:t>
            </a:r>
            <a:r>
              <a:rPr lang="fr-FR" dirty="0" err="1"/>
              <a:t>takes</a:t>
            </a:r>
            <a:r>
              <a:rPr lang="fr-FR" dirty="0"/>
              <a:t> &gt;= 15 </a:t>
            </a:r>
            <a:r>
              <a:rPr lang="fr-FR" dirty="0" err="1"/>
              <a:t>Hours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SINGLE-THREADED !!!</a:t>
            </a:r>
          </a:p>
          <a:p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Parallelized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parts </a:t>
            </a:r>
            <a:r>
              <a:rPr lang="fr-FR" dirty="0" err="1"/>
              <a:t>take</a:t>
            </a:r>
            <a:r>
              <a:rPr lang="fr-FR" dirty="0"/>
              <a:t> </a:t>
            </a:r>
          </a:p>
          <a:p>
            <a:r>
              <a:rPr lang="fr-FR" dirty="0"/>
              <a:t>    &gt;= 200 </a:t>
            </a:r>
            <a:r>
              <a:rPr lang="fr-FR" dirty="0" err="1"/>
              <a:t>yarn</a:t>
            </a:r>
            <a:r>
              <a:rPr lang="fr-FR" dirty="0"/>
              <a:t> containers … 10% of Cluster</a:t>
            </a:r>
          </a:p>
          <a:p>
            <a:r>
              <a:rPr lang="fr-FR" dirty="0"/>
              <a:t>    … </a:t>
            </a:r>
            <a:r>
              <a:rPr lang="fr-FR" dirty="0" err="1"/>
              <a:t>Result</a:t>
            </a:r>
            <a:r>
              <a:rPr lang="fr-FR" dirty="0"/>
              <a:t> = ULTRA FAST !!  </a:t>
            </a:r>
          </a:p>
          <a:p>
            <a:endParaRPr lang="fr-FR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D081DEA-C117-BBA5-2839-9E1F2973DA2E}"/>
              </a:ext>
            </a:extLst>
          </p:cNvPr>
          <p:cNvSpPr/>
          <p:nvPr/>
        </p:nvSpPr>
        <p:spPr>
          <a:xfrm>
            <a:off x="4964838" y="2831977"/>
            <a:ext cx="767918" cy="6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B2AA9-E0A3-FC66-4C08-F19C745B192B}"/>
              </a:ext>
            </a:extLst>
          </p:cNvPr>
          <p:cNvSpPr txBox="1"/>
          <p:nvPr/>
        </p:nvSpPr>
        <p:spPr>
          <a:xfrm>
            <a:off x="5976151" y="2488344"/>
            <a:ext cx="53415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Backported</a:t>
            </a:r>
            <a:r>
              <a:rPr lang="fr-FR" dirty="0"/>
              <a:t> code « as-</a:t>
            </a:r>
            <a:r>
              <a:rPr lang="fr-FR" dirty="0" err="1"/>
              <a:t>is</a:t>
            </a:r>
            <a:r>
              <a:rPr lang="fr-FR" dirty="0"/>
              <a:t> » to Azure </a:t>
            </a:r>
            <a:r>
              <a:rPr lang="fr-FR" dirty="0" err="1"/>
              <a:t>HDInsight</a:t>
            </a:r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Cluster of  10 x D14 cluster (40 000 euros/</a:t>
            </a:r>
            <a:r>
              <a:rPr lang="fr-FR" dirty="0" err="1"/>
              <a:t>month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Run NEVER </a:t>
            </a:r>
            <a:r>
              <a:rPr lang="fr-FR" dirty="0" err="1"/>
              <a:t>Finished</a:t>
            </a:r>
            <a:r>
              <a:rPr lang="fr-FR" dirty="0"/>
              <a:t> </a:t>
            </a:r>
          </a:p>
          <a:p>
            <a:r>
              <a:rPr lang="fr-FR" dirty="0"/>
              <a:t> … </a:t>
            </a:r>
            <a:r>
              <a:rPr lang="fr-FR" dirty="0" err="1"/>
              <a:t>stopped</a:t>
            </a:r>
            <a:r>
              <a:rPr lang="fr-FR" dirty="0"/>
              <a:t> in « </a:t>
            </a:r>
            <a:r>
              <a:rPr lang="fr-FR" dirty="0" err="1"/>
              <a:t>echo</a:t>
            </a:r>
            <a:r>
              <a:rPr lang="fr-FR" dirty="0"/>
              <a:t> count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insert $(… ) »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39472B-87C6-F6AF-6CEC-4ACF0BE983E2}"/>
              </a:ext>
            </a:extLst>
          </p:cNvPr>
          <p:cNvSpPr/>
          <p:nvPr/>
        </p:nvSpPr>
        <p:spPr>
          <a:xfrm>
            <a:off x="6559859" y="4648940"/>
            <a:ext cx="767918" cy="6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A7F7B-E9CB-1A71-0BC2-24A582C41BCE}"/>
              </a:ext>
            </a:extLst>
          </p:cNvPr>
          <p:cNvSpPr txBox="1"/>
          <p:nvPr/>
        </p:nvSpPr>
        <p:spPr>
          <a:xfrm>
            <a:off x="7519036" y="4411839"/>
            <a:ext cx="41442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Fully</a:t>
            </a:r>
            <a:r>
              <a:rPr lang="fr-FR" dirty="0"/>
              <a:t> re-</a:t>
            </a:r>
            <a:r>
              <a:rPr lang="fr-FR" dirty="0" err="1"/>
              <a:t>implemented</a:t>
            </a:r>
            <a:r>
              <a:rPr lang="fr-FR" dirty="0"/>
              <a:t> in Spark + Java</a:t>
            </a:r>
          </a:p>
          <a:p>
            <a:r>
              <a:rPr lang="fr-FR" dirty="0"/>
              <a:t>                 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Hive</a:t>
            </a:r>
            <a:r>
              <a:rPr lang="fr-FR" dirty="0"/>
              <a:t> SQL + UDF </a:t>
            </a:r>
            <a:r>
              <a:rPr lang="fr-FR" dirty="0" err="1"/>
              <a:t>xpath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Optimized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Now</a:t>
            </a:r>
            <a:r>
              <a:rPr lang="fr-FR" dirty="0"/>
              <a:t> run in 40 minutes on 2 x D13 cluster</a:t>
            </a:r>
          </a:p>
        </p:txBody>
      </p:sp>
    </p:spTree>
    <p:extLst>
      <p:ext uri="{BB962C8B-B14F-4D97-AF65-F5344CB8AC3E}">
        <p14:creationId xmlns:p14="http://schemas.microsoft.com/office/powerpoint/2010/main" val="2875743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074" y="1945474"/>
            <a:ext cx="7182775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 err="1"/>
              <a:t>History</a:t>
            </a:r>
            <a:endParaRPr lang="fr-FR" dirty="0"/>
          </a:p>
          <a:p>
            <a:pPr lvl="1"/>
            <a:r>
              <a:rPr lang="fr-FR" dirty="0"/>
              <a:t>Evolution of Softwares,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Content, data </a:t>
            </a:r>
            <a:r>
              <a:rPr lang="fr-FR" dirty="0" err="1"/>
              <a:t>feeding</a:t>
            </a:r>
            <a:endParaRPr lang="fr-FR" dirty="0"/>
          </a:p>
          <a:p>
            <a:pPr lvl="1"/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organized</a:t>
            </a:r>
            <a:endParaRPr lang="fr-FR" dirty="0"/>
          </a:p>
          <a:p>
            <a:pPr lvl="1"/>
            <a:r>
              <a:rPr lang="fr-FR" dirty="0" err="1"/>
              <a:t>Who</a:t>
            </a:r>
            <a:r>
              <a:rPr lang="fr-FR" dirty="0"/>
              <a:t> uses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332645-D97B-496C-7631-764EE7D73672}"/>
              </a:ext>
            </a:extLst>
          </p:cNvPr>
          <p:cNvSpPr/>
          <p:nvPr/>
        </p:nvSpPr>
        <p:spPr>
          <a:xfrm>
            <a:off x="2631558" y="5839932"/>
            <a:ext cx="1169581" cy="36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637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B9FA-97F1-25CF-DB37-1F3C6901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9170"/>
            <a:ext cx="10515600" cy="345227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… More </a:t>
            </a:r>
            <a:r>
              <a:rPr lang="fr-FR" dirty="0" err="1"/>
              <a:t>Detailed</a:t>
            </a:r>
            <a:r>
              <a:rPr lang="fr-FR" dirty="0"/>
              <a:t> 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OnPrem</a:t>
            </a:r>
            <a:r>
              <a:rPr lang="fr-FR" dirty="0"/>
              <a:t> to Azure Cloud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Document « -cloud.pdf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B0BCBD-D206-5EC2-B849-7C73C2760BD7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18497105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7F01-2DF7-7B5B-7A90-A4F0D1E0D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24"/>
            <a:ext cx="10515600" cy="86443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Fundamental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 err="1"/>
              <a:t>TradeOffs</a:t>
            </a:r>
            <a:endParaRPr lang="fr-FR" dirty="0"/>
          </a:p>
        </p:txBody>
      </p:sp>
      <p:pic>
        <p:nvPicPr>
          <p:cNvPr id="4098" name="Picture 2" descr="What is a Storage Device?">
            <a:extLst>
              <a:ext uri="{FF2B5EF4-FFF2-40B4-BE49-F238E27FC236}">
                <a16:creationId xmlns:a16="http://schemas.microsoft.com/office/drawing/2014/main" id="{74968ECC-D188-E493-FE7C-B738780A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75" y="4237038"/>
            <a:ext cx="1218090" cy="158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FEA18-4875-A631-2721-FCDC63AFC219}"/>
              </a:ext>
            </a:extLst>
          </p:cNvPr>
          <p:cNvSpPr txBox="1"/>
          <p:nvPr/>
        </p:nvSpPr>
        <p:spPr>
          <a:xfrm>
            <a:off x="921004" y="3621098"/>
            <a:ext cx="2125223" cy="65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Cold Storage </a:t>
            </a:r>
          </a:p>
          <a:p>
            <a:r>
              <a:rPr lang="fr-FR" dirty="0"/>
              <a:t>(SLOW)</a:t>
            </a:r>
          </a:p>
        </p:txBody>
      </p:sp>
      <p:pic>
        <p:nvPicPr>
          <p:cNvPr id="4100" name="Picture 4" descr="Ultra 3D Sata iii SSD Right">
            <a:extLst>
              <a:ext uri="{FF2B5EF4-FFF2-40B4-BE49-F238E27FC236}">
                <a16:creationId xmlns:a16="http://schemas.microsoft.com/office/drawing/2014/main" id="{53E17837-9274-445D-D025-B53A55482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76" y="3805720"/>
            <a:ext cx="2035983" cy="20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D27EB-EA72-FD0F-6780-6F7E02FE7285}"/>
              </a:ext>
            </a:extLst>
          </p:cNvPr>
          <p:cNvSpPr txBox="1"/>
          <p:nvPr/>
        </p:nvSpPr>
        <p:spPr>
          <a:xfrm>
            <a:off x="2619333" y="3759597"/>
            <a:ext cx="244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Storage (~Small)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7F3E6-EAC4-54EC-2292-EDD4A3F32F42}"/>
              </a:ext>
            </a:extLst>
          </p:cNvPr>
          <p:cNvSpPr txBox="1"/>
          <p:nvPr/>
        </p:nvSpPr>
        <p:spPr>
          <a:xfrm>
            <a:off x="7667765" y="4018427"/>
            <a:ext cx="262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RAM (FAST ..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4104" name="Picture 8" descr="Intel Rocket Lake">
            <a:extLst>
              <a:ext uri="{FF2B5EF4-FFF2-40B4-BE49-F238E27FC236}">
                <a16:creationId xmlns:a16="http://schemas.microsoft.com/office/drawing/2014/main" id="{F2EB8883-02FC-F587-7563-FF0D40CF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3" y="2262784"/>
            <a:ext cx="1843446" cy="12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6CE0E-E01E-FFB1-638D-2929D1B610E6}"/>
              </a:ext>
            </a:extLst>
          </p:cNvPr>
          <p:cNvSpPr txBox="1"/>
          <p:nvPr/>
        </p:nvSpPr>
        <p:spPr>
          <a:xfrm>
            <a:off x="5477331" y="167889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CPU (HOT, Watts)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085121-C2E2-26E8-9607-F1188C0D2300}"/>
              </a:ext>
            </a:extLst>
          </p:cNvPr>
          <p:cNvSpPr/>
          <p:nvPr/>
        </p:nvSpPr>
        <p:spPr>
          <a:xfrm>
            <a:off x="5589542" y="5255788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A31CF3B-A7DF-CBE1-DC7C-1FF0917CB6C5}"/>
              </a:ext>
            </a:extLst>
          </p:cNvPr>
          <p:cNvSpPr/>
          <p:nvPr/>
        </p:nvSpPr>
        <p:spPr>
          <a:xfrm rot="3113989">
            <a:off x="6397975" y="413870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01A597A-3E47-E6C9-7925-DCFA6077C226}"/>
              </a:ext>
            </a:extLst>
          </p:cNvPr>
          <p:cNvSpPr/>
          <p:nvPr/>
        </p:nvSpPr>
        <p:spPr>
          <a:xfrm rot="18610250">
            <a:off x="4865387" y="410831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1DC7092C-D16B-B915-6A09-7293457603A4}"/>
              </a:ext>
            </a:extLst>
          </p:cNvPr>
          <p:cNvSpPr/>
          <p:nvPr/>
        </p:nvSpPr>
        <p:spPr>
          <a:xfrm>
            <a:off x="4060421" y="1551652"/>
            <a:ext cx="838940" cy="985572"/>
          </a:xfrm>
          <a:prstGeom prst="mathMultiply">
            <a:avLst>
              <a:gd name="adj1" fmla="val 118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3EED5-A791-386B-DB08-75AB5BAC2005}"/>
              </a:ext>
            </a:extLst>
          </p:cNvPr>
          <p:cNvSpPr txBox="1"/>
          <p:nvPr/>
        </p:nvSpPr>
        <p:spPr>
          <a:xfrm>
            <a:off x="3558168" y="1299137"/>
            <a:ext cx="184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Scale</a:t>
            </a:r>
            <a:endParaRPr lang="fr-FR" dirty="0"/>
          </a:p>
        </p:txBody>
      </p:sp>
      <p:pic>
        <p:nvPicPr>
          <p:cNvPr id="4106" name="Picture 10" descr="The changing data center: Impact of networking costs - DCD">
            <a:extLst>
              <a:ext uri="{FF2B5EF4-FFF2-40B4-BE49-F238E27FC236}">
                <a16:creationId xmlns:a16="http://schemas.microsoft.com/office/drawing/2014/main" id="{036B6D07-0FD2-E603-45CB-5D7C2C64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28" y="1146901"/>
            <a:ext cx="1961260" cy="130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8027F-5F3E-503D-880D-C74FEFA16855}"/>
              </a:ext>
            </a:extLst>
          </p:cNvPr>
          <p:cNvSpPr txBox="1"/>
          <p:nvPr/>
        </p:nvSpPr>
        <p:spPr>
          <a:xfrm>
            <a:off x="797210" y="734072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Network (</a:t>
            </a:r>
            <a:r>
              <a:rPr lang="fr-FR" dirty="0" err="1"/>
              <a:t>Bandwith</a:t>
            </a:r>
            <a:r>
              <a:rPr lang="fr-FR" dirty="0"/>
              <a:t>, </a:t>
            </a:r>
            <a:r>
              <a:rPr lang="fr-FR" dirty="0" err="1"/>
              <a:t>Latency</a:t>
            </a:r>
            <a:r>
              <a:rPr lang="fr-F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E9DCF-09E2-E312-8F1E-3676475776FC}"/>
              </a:ext>
            </a:extLst>
          </p:cNvPr>
          <p:cNvSpPr txBox="1"/>
          <p:nvPr/>
        </p:nvSpPr>
        <p:spPr>
          <a:xfrm>
            <a:off x="9040083" y="1050757"/>
            <a:ext cx="2893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€€€€€€</a:t>
            </a:r>
            <a:r>
              <a:rPr lang="fr-FR" sz="3600" dirty="0"/>
              <a:t>$$$$$</a:t>
            </a:r>
          </a:p>
        </p:txBody>
      </p:sp>
      <p:pic>
        <p:nvPicPr>
          <p:cNvPr id="4108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CE5E7333-430C-3D4B-3441-25F94793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2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67CB53B9-8F8A-C623-8107-99345467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11" y="1734902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2C97BD93-310C-BD82-2A1E-CD66CB5B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94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0B34A4-0AF0-6066-78CD-A4EBE3A1E435}"/>
              </a:ext>
            </a:extLst>
          </p:cNvPr>
          <p:cNvSpPr txBox="1"/>
          <p:nvPr/>
        </p:nvSpPr>
        <p:spPr>
          <a:xfrm>
            <a:off x="9031087" y="677684"/>
            <a:ext cx="35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/ Run </a:t>
            </a:r>
            <a:r>
              <a:rPr lang="fr-FR" dirty="0" err="1"/>
              <a:t>cost</a:t>
            </a:r>
            <a:endParaRPr lang="fr-FR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F38AEA9-1B00-F1FF-68B9-386970D09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600510"/>
              </p:ext>
            </p:extLst>
          </p:nvPr>
        </p:nvGraphicFramePr>
        <p:xfrm>
          <a:off x="7607576" y="4596047"/>
          <a:ext cx="2074747" cy="1150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96280" imgH="663120" progId="PBrush">
                  <p:embed/>
                </p:oleObj>
              </mc:Choice>
              <mc:Fallback>
                <p:oleObj name="Bitmap Image" r:id="rId7" imgW="1196280" imgH="663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07576" y="4596047"/>
                        <a:ext cx="2074747" cy="1150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lus Sign 18">
            <a:extLst>
              <a:ext uri="{FF2B5EF4-FFF2-40B4-BE49-F238E27FC236}">
                <a16:creationId xmlns:a16="http://schemas.microsoft.com/office/drawing/2014/main" id="{85735CB6-6BF5-612A-8C99-C6938D8A59AF}"/>
              </a:ext>
            </a:extLst>
          </p:cNvPr>
          <p:cNvSpPr/>
          <p:nvPr/>
        </p:nvSpPr>
        <p:spPr>
          <a:xfrm>
            <a:off x="1100751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95F8C967-673C-AB36-2048-994F7A84D874}"/>
              </a:ext>
            </a:extLst>
          </p:cNvPr>
          <p:cNvSpPr/>
          <p:nvPr/>
        </p:nvSpPr>
        <p:spPr>
          <a:xfrm>
            <a:off x="1661058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8831D524-BF39-5A46-8375-7AD75DDA718C}"/>
              </a:ext>
            </a:extLst>
          </p:cNvPr>
          <p:cNvSpPr/>
          <p:nvPr/>
        </p:nvSpPr>
        <p:spPr>
          <a:xfrm>
            <a:off x="2221365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915B914B-F9C5-9046-37F6-E87943CFDC13}"/>
              </a:ext>
            </a:extLst>
          </p:cNvPr>
          <p:cNvSpPr/>
          <p:nvPr/>
        </p:nvSpPr>
        <p:spPr>
          <a:xfrm>
            <a:off x="2743011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974D0A28-EBA1-351B-1418-AE53129041DC}"/>
              </a:ext>
            </a:extLst>
          </p:cNvPr>
          <p:cNvSpPr/>
          <p:nvPr/>
        </p:nvSpPr>
        <p:spPr>
          <a:xfrm>
            <a:off x="3274783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F77A75-6B38-A324-9FBC-8625589AC963}"/>
              </a:ext>
            </a:extLst>
          </p:cNvPr>
          <p:cNvSpPr/>
          <p:nvPr/>
        </p:nvSpPr>
        <p:spPr>
          <a:xfrm>
            <a:off x="7792241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999CCA-CC3C-A753-5BB0-EB8F166B81AA}"/>
              </a:ext>
            </a:extLst>
          </p:cNvPr>
          <p:cNvSpPr/>
          <p:nvPr/>
        </p:nvSpPr>
        <p:spPr>
          <a:xfrm>
            <a:off x="8348678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31DE5F-6DBB-3D33-FCE1-41779DE40B4D}"/>
              </a:ext>
            </a:extLst>
          </p:cNvPr>
          <p:cNvSpPr/>
          <p:nvPr/>
        </p:nvSpPr>
        <p:spPr>
          <a:xfrm>
            <a:off x="8905115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00BBE-44B6-3DBA-07B3-0B6655815FF3}"/>
              </a:ext>
            </a:extLst>
          </p:cNvPr>
          <p:cNvSpPr/>
          <p:nvPr/>
        </p:nvSpPr>
        <p:spPr>
          <a:xfrm>
            <a:off x="9464493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C5B6F4-A27C-5F42-BAB3-EA4B3E6C7BAD}"/>
              </a:ext>
            </a:extLst>
          </p:cNvPr>
          <p:cNvSpPr/>
          <p:nvPr/>
        </p:nvSpPr>
        <p:spPr>
          <a:xfrm>
            <a:off x="10025180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B1BE9047-D1AA-20F4-AB67-E83E14DF47E6}"/>
              </a:ext>
            </a:extLst>
          </p:cNvPr>
          <p:cNvSpPr/>
          <p:nvPr/>
        </p:nvSpPr>
        <p:spPr>
          <a:xfrm>
            <a:off x="3843019" y="6220056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59D32-999F-A1FB-5CAC-A6B6E7D1E016}"/>
              </a:ext>
            </a:extLst>
          </p:cNvPr>
          <p:cNvSpPr/>
          <p:nvPr/>
        </p:nvSpPr>
        <p:spPr>
          <a:xfrm>
            <a:off x="10585867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0FB67E-8924-F2C7-6860-555F985DEBDC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2076257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87"/>
            <a:ext cx="10515600" cy="80672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Performance Changes -&gt; Architecture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64FB1-5E57-EA78-4FEE-7F82B28522CF}"/>
              </a:ext>
            </a:extLst>
          </p:cNvPr>
          <p:cNvSpPr txBox="1"/>
          <p:nvPr/>
        </p:nvSpPr>
        <p:spPr>
          <a:xfrm>
            <a:off x="430567" y="2053363"/>
            <a:ext cx="4736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Historically</a:t>
            </a:r>
            <a:r>
              <a:rPr lang="fr-FR" b="1" dirty="0"/>
              <a:t>:</a:t>
            </a:r>
          </a:p>
          <a:p>
            <a:r>
              <a:rPr lang="fr-FR" dirty="0"/>
              <a:t>SLOW </a:t>
            </a:r>
            <a:r>
              <a:rPr lang="fr-FR" dirty="0" err="1"/>
              <a:t>Disks</a:t>
            </a:r>
            <a:endParaRPr lang="fr-FR" dirty="0"/>
          </a:p>
          <a:p>
            <a:r>
              <a:rPr lang="fr-FR" dirty="0"/>
              <a:t>Disk </a:t>
            </a:r>
            <a:r>
              <a:rPr lang="fr-FR" dirty="0" err="1"/>
              <a:t>Collocated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RAM+CPU</a:t>
            </a:r>
          </a:p>
          <a:p>
            <a:endParaRPr lang="fr-FR" dirty="0"/>
          </a:p>
          <a:p>
            <a:r>
              <a:rPr lang="fr-FR" dirty="0"/>
              <a:t>MapReduce « </a:t>
            </a:r>
            <a:r>
              <a:rPr lang="fr-FR" dirty="0" err="1"/>
              <a:t>send</a:t>
            </a:r>
            <a:r>
              <a:rPr lang="fr-FR" dirty="0"/>
              <a:t> program » </a:t>
            </a:r>
            <a:r>
              <a:rPr lang="fr-FR" dirty="0" err="1"/>
              <a:t>collocated</a:t>
            </a:r>
            <a:r>
              <a:rPr lang="fr-FR" dirty="0"/>
              <a:t> to data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94E547E-EAC6-873F-C82A-4B04F057791E}"/>
              </a:ext>
            </a:extLst>
          </p:cNvPr>
          <p:cNvSpPr/>
          <p:nvPr/>
        </p:nvSpPr>
        <p:spPr>
          <a:xfrm>
            <a:off x="4940423" y="2578963"/>
            <a:ext cx="701336" cy="42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29F52-B68D-6CEE-EBA6-2B51B69790A4}"/>
              </a:ext>
            </a:extLst>
          </p:cNvPr>
          <p:cNvSpPr txBox="1"/>
          <p:nvPr/>
        </p:nvSpPr>
        <p:spPr>
          <a:xfrm>
            <a:off x="6245089" y="1783438"/>
            <a:ext cx="473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Higher</a:t>
            </a:r>
            <a:r>
              <a:rPr lang="fr-FR" dirty="0"/>
              <a:t> Density for </a:t>
            </a:r>
            <a:r>
              <a:rPr lang="fr-FR" dirty="0" err="1"/>
              <a:t>Huge</a:t>
            </a:r>
            <a:r>
              <a:rPr lang="fr-FR" dirty="0"/>
              <a:t> Storage,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prices</a:t>
            </a:r>
            <a:endParaRPr lang="fr-FR" dirty="0"/>
          </a:p>
        </p:txBody>
      </p:sp>
      <p:pic>
        <p:nvPicPr>
          <p:cNvPr id="6" name="Picture 2" descr="Amazon S3 Online Storage">
            <a:extLst>
              <a:ext uri="{FF2B5EF4-FFF2-40B4-BE49-F238E27FC236}">
                <a16:creationId xmlns:a16="http://schemas.microsoft.com/office/drawing/2014/main" id="{354A410D-71D9-C567-B690-6CE5A07D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869" y="5281889"/>
            <a:ext cx="1117859" cy="8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zure - Understanding Azure Storage - Simple BI Insights">
            <a:extLst>
              <a:ext uri="{FF2B5EF4-FFF2-40B4-BE49-F238E27FC236}">
                <a16:creationId xmlns:a16="http://schemas.microsoft.com/office/drawing/2014/main" id="{68D8D6AE-E10E-5E86-2C0D-BE75DB0B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90" y="5355277"/>
            <a:ext cx="1416753" cy="81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20CB7C9-7BEF-F504-FF1A-A23D58C4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226" y="2211680"/>
            <a:ext cx="2014933" cy="175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436FA059-14F9-16CF-6BF8-8409CD1B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79" y="2476272"/>
            <a:ext cx="3052490" cy="11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6A35CB-4B34-7D95-12C2-D3922CF52221}"/>
              </a:ext>
            </a:extLst>
          </p:cNvPr>
          <p:cNvSpPr txBox="1"/>
          <p:nvPr/>
        </p:nvSpPr>
        <p:spPr>
          <a:xfrm>
            <a:off x="6036839" y="3739220"/>
            <a:ext cx="2736318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77" dirty="0"/>
              <a:t>48 * </a:t>
            </a:r>
            <a:r>
              <a:rPr lang="fr-FR" sz="2177" dirty="0" err="1"/>
              <a:t>disks</a:t>
            </a:r>
            <a:r>
              <a:rPr lang="fr-FR" sz="2177" dirty="0"/>
              <a:t>  in 2U </a:t>
            </a:r>
            <a:r>
              <a:rPr lang="fr-FR" sz="2177" dirty="0" err="1"/>
              <a:t>blade</a:t>
            </a:r>
            <a:endParaRPr lang="fr-FR" sz="2177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76D94-C811-BFD5-8532-5F5EF448A121}"/>
              </a:ext>
            </a:extLst>
          </p:cNvPr>
          <p:cNvSpPr txBox="1"/>
          <p:nvPr/>
        </p:nvSpPr>
        <p:spPr>
          <a:xfrm>
            <a:off x="9030369" y="3710870"/>
            <a:ext cx="386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77" dirty="0"/>
              <a:t>1 </a:t>
            </a:r>
            <a:r>
              <a:rPr lang="fr-FR" sz="2177" dirty="0" err="1"/>
              <a:t>Peta</a:t>
            </a:r>
            <a:r>
              <a:rPr lang="fr-FR" sz="2177" dirty="0"/>
              <a:t> SSD … 200 000 </a:t>
            </a:r>
            <a:r>
              <a:rPr lang="fr-FR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</a:t>
            </a:r>
            <a:endParaRPr lang="fr-FR" sz="2177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B78E4-1025-84EE-6A26-17D8AF84DCF1}"/>
              </a:ext>
            </a:extLst>
          </p:cNvPr>
          <p:cNvSpPr txBox="1"/>
          <p:nvPr/>
        </p:nvSpPr>
        <p:spPr>
          <a:xfrm>
            <a:off x="6245089" y="4684884"/>
            <a:ext cx="4878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Cloud Provider : AWS, Azure, Google</a:t>
            </a:r>
            <a:br>
              <a:rPr lang="fr-FR" sz="2000" dirty="0"/>
            </a:br>
            <a:r>
              <a:rPr lang="fr-FR" sz="2000" dirty="0" err="1"/>
              <a:t>offer</a:t>
            </a:r>
            <a:r>
              <a:rPr lang="fr-FR" sz="2000" dirty="0"/>
              <a:t> Storage solutions  (S3, Azure Storage, ..)</a:t>
            </a:r>
          </a:p>
          <a:p>
            <a:endParaRPr lang="fr-F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493AF-B742-C5E1-E170-408A7F551DA3}"/>
              </a:ext>
            </a:extLst>
          </p:cNvPr>
          <p:cNvSpPr txBox="1"/>
          <p:nvPr/>
        </p:nvSpPr>
        <p:spPr>
          <a:xfrm>
            <a:off x="466077" y="3804081"/>
            <a:ext cx="4186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Now</a:t>
            </a:r>
            <a:r>
              <a:rPr lang="fr-FR" b="1" dirty="0"/>
              <a:t>:</a:t>
            </a:r>
          </a:p>
          <a:p>
            <a:r>
              <a:rPr lang="fr-FR" dirty="0"/>
              <a:t>FAST(ER) SSD </a:t>
            </a:r>
            <a:r>
              <a:rPr lang="fr-FR" dirty="0" err="1"/>
              <a:t>Disks</a:t>
            </a:r>
            <a:r>
              <a:rPr lang="fr-FR" dirty="0"/>
              <a:t> + Networks</a:t>
            </a:r>
          </a:p>
          <a:p>
            <a:endParaRPr lang="fr-FR" dirty="0"/>
          </a:p>
          <a:p>
            <a:r>
              <a:rPr lang="fr-FR" dirty="0"/>
              <a:t>Can « </a:t>
            </a:r>
            <a:r>
              <a:rPr lang="fr-FR" dirty="0" err="1"/>
              <a:t>send</a:t>
            </a:r>
            <a:r>
              <a:rPr lang="fr-FR" dirty="0"/>
              <a:t>» data to </a:t>
            </a:r>
            <a:r>
              <a:rPr lang="fr-FR" dirty="0" err="1"/>
              <a:t>distributed</a:t>
            </a:r>
            <a:r>
              <a:rPr lang="fr-FR" dirty="0"/>
              <a:t> programs</a:t>
            </a:r>
          </a:p>
          <a:p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E6C38-6C97-2AF5-09E7-9E2049983089}"/>
              </a:ext>
            </a:extLst>
          </p:cNvPr>
          <p:cNvSpPr txBox="1"/>
          <p:nvPr/>
        </p:nvSpPr>
        <p:spPr>
          <a:xfrm>
            <a:off x="6311938" y="5709743"/>
            <a:ext cx="22624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</a:t>
            </a:r>
            <a:r>
              <a:rPr lang="fr-FR" sz="2000" dirty="0" err="1"/>
              <a:t>Managed</a:t>
            </a:r>
            <a:r>
              <a:rPr lang="fr-FR" sz="2000" dirty="0"/>
              <a:t> Services</a:t>
            </a:r>
          </a:p>
          <a:p>
            <a:r>
              <a:rPr lang="fr-FR" sz="2000" dirty="0"/>
              <a:t>+ </a:t>
            </a:r>
            <a:r>
              <a:rPr lang="fr-FR" sz="2000" dirty="0" err="1"/>
              <a:t>Serverless</a:t>
            </a:r>
            <a:endParaRPr lang="fr-FR" sz="2000" dirty="0"/>
          </a:p>
          <a:p>
            <a:r>
              <a:rPr lang="fr-FR" sz="2000" dirty="0"/>
              <a:t>+ </a:t>
            </a:r>
            <a:r>
              <a:rPr lang="fr-FR" sz="2000" dirty="0" err="1"/>
              <a:t>Kubernetes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7A7BC2-5450-EE3E-8D8A-596A1FE14720}"/>
              </a:ext>
            </a:extLst>
          </p:cNvPr>
          <p:cNvSpPr txBox="1"/>
          <p:nvPr/>
        </p:nvSpPr>
        <p:spPr>
          <a:xfrm>
            <a:off x="5795069" y="1195338"/>
            <a:ext cx="595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Storage  and </a:t>
            </a:r>
            <a:r>
              <a:rPr lang="fr-FR" sz="2400" b="1" dirty="0" err="1"/>
              <a:t>Compute</a:t>
            </a:r>
            <a:r>
              <a:rPr lang="fr-FR" sz="2400" b="1" dirty="0"/>
              <a:t>  can </a:t>
            </a:r>
            <a:r>
              <a:rPr lang="fr-FR" sz="2400" b="1" dirty="0" err="1"/>
              <a:t>be</a:t>
            </a:r>
            <a:r>
              <a:rPr lang="fr-FR" sz="2400" b="1" dirty="0"/>
              <a:t> SPLIT … OK 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296C6-A451-F111-DFA3-09A9AF2E14EC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94108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074" y="1945474"/>
            <a:ext cx="7182775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 err="1"/>
              <a:t>History</a:t>
            </a:r>
            <a:endParaRPr lang="fr-FR" dirty="0"/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Content, data </a:t>
            </a:r>
            <a:r>
              <a:rPr lang="fr-FR" dirty="0" err="1"/>
              <a:t>feeding</a:t>
            </a:r>
            <a:endParaRPr lang="fr-FR" dirty="0"/>
          </a:p>
          <a:p>
            <a:pPr lvl="1"/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organized</a:t>
            </a:r>
            <a:endParaRPr lang="fr-FR" dirty="0"/>
          </a:p>
          <a:p>
            <a:pPr lvl="1"/>
            <a:r>
              <a:rPr lang="fr-FR" dirty="0" err="1"/>
              <a:t>Who</a:t>
            </a:r>
            <a:r>
              <a:rPr lang="fr-FR" dirty="0"/>
              <a:t> uses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332B5FC-6265-0B75-939E-EE2276632360}"/>
              </a:ext>
            </a:extLst>
          </p:cNvPr>
          <p:cNvSpPr/>
          <p:nvPr/>
        </p:nvSpPr>
        <p:spPr>
          <a:xfrm>
            <a:off x="3768571" y="240141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083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5196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Migration to Cloud </a:t>
            </a:r>
            <a:br>
              <a:rPr lang="fr-FR" dirty="0"/>
            </a:br>
            <a:r>
              <a:rPr lang="fr-FR" dirty="0"/>
              <a:t>Azure - AWS - Google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FCD45-E529-DACE-86CA-61862CDBCFF1}"/>
              </a:ext>
            </a:extLst>
          </p:cNvPr>
          <p:cNvSpPr txBox="1"/>
          <p:nvPr/>
        </p:nvSpPr>
        <p:spPr>
          <a:xfrm>
            <a:off x="3152552" y="6299791"/>
            <a:ext cx="629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Since</a:t>
            </a:r>
            <a:r>
              <a:rPr lang="fr-FR" sz="2400" dirty="0"/>
              <a:t> 2020  SGCIB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moving</a:t>
            </a:r>
            <a:r>
              <a:rPr lang="fr-FR" sz="2400" dirty="0"/>
              <a:t> 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Datalake</a:t>
            </a:r>
            <a:r>
              <a:rPr lang="fr-FR" sz="2400" dirty="0"/>
              <a:t> to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5A31B-45AA-3D7F-9DE8-965564D04355}"/>
              </a:ext>
            </a:extLst>
          </p:cNvPr>
          <p:cNvSpPr txBox="1"/>
          <p:nvPr/>
        </p:nvSpPr>
        <p:spPr>
          <a:xfrm>
            <a:off x="1940440" y="1869697"/>
            <a:ext cx="102196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Goals: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Storage   </a:t>
            </a:r>
            <a:br>
              <a:rPr lang="fr-FR" sz="2400" dirty="0"/>
            </a:br>
            <a:r>
              <a:rPr lang="fr-FR" sz="2400" dirty="0"/>
              <a:t>(No more </a:t>
            </a:r>
            <a:r>
              <a:rPr lang="fr-FR" sz="2400" dirty="0" err="1"/>
              <a:t>fear</a:t>
            </a:r>
            <a:r>
              <a:rPr lang="fr-FR" sz="2400" dirty="0"/>
              <a:t> of HDFS </a:t>
            </a:r>
            <a:r>
              <a:rPr lang="fr-FR" sz="2400" dirty="0" err="1"/>
              <a:t>FileSystem</a:t>
            </a:r>
            <a:r>
              <a:rPr lang="fr-FR" sz="2400" dirty="0"/>
              <a:t> Full)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</a:t>
            </a:r>
            <a:r>
              <a:rPr lang="fr-FR" sz="2400" dirty="0" err="1"/>
              <a:t>Compute</a:t>
            </a:r>
            <a:r>
              <a:rPr lang="fr-FR" sz="2400" dirty="0"/>
              <a:t>  </a:t>
            </a:r>
            <a:br>
              <a:rPr lang="fr-FR" sz="2400" dirty="0"/>
            </a:br>
            <a:r>
              <a:rPr lang="fr-FR" sz="2400" dirty="0"/>
              <a:t>(</a:t>
            </a:r>
            <a:r>
              <a:rPr lang="fr-FR" sz="2400" dirty="0" err="1"/>
              <a:t>adapt</a:t>
            </a:r>
            <a:r>
              <a:rPr lang="fr-FR" sz="2400" dirty="0"/>
              <a:t> CPU to </a:t>
            </a:r>
            <a:r>
              <a:rPr lang="fr-FR" sz="2400" dirty="0" err="1"/>
              <a:t>workload</a:t>
            </a:r>
            <a:r>
              <a:rPr lang="fr-FR" sz="2400" dirty="0"/>
              <a:t>… </a:t>
            </a:r>
            <a:r>
              <a:rPr lang="fr-FR" sz="2400" dirty="0" err="1"/>
              <a:t>Pay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use)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Clear </a:t>
            </a:r>
            <a:r>
              <a:rPr lang="fr-FR" sz="2400" dirty="0" err="1"/>
              <a:t>visibility</a:t>
            </a:r>
            <a:r>
              <a:rPr lang="fr-FR" sz="2400" dirty="0"/>
              <a:t> of </a:t>
            </a:r>
            <a:r>
              <a:rPr lang="fr-FR" sz="2400" dirty="0" err="1"/>
              <a:t>cost</a:t>
            </a:r>
            <a:r>
              <a:rPr lang="fr-FR" sz="2400" dirty="0"/>
              <a:t> per </a:t>
            </a:r>
            <a:r>
              <a:rPr lang="fr-FR" sz="2400" dirty="0" err="1"/>
              <a:t>Projects</a:t>
            </a:r>
            <a:r>
              <a:rPr lang="fr-FR" sz="2400" dirty="0"/>
              <a:t> / </a:t>
            </a:r>
            <a:r>
              <a:rPr lang="fr-FR" sz="2400" dirty="0" err="1"/>
              <a:t>internal</a:t>
            </a:r>
            <a:r>
              <a:rPr lang="fr-FR" sz="2400" dirty="0"/>
              <a:t> refacturation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By-Pass </a:t>
            </a:r>
            <a:r>
              <a:rPr lang="fr-FR" sz="2400" dirty="0" err="1"/>
              <a:t>internal</a:t>
            </a:r>
            <a:r>
              <a:rPr lang="fr-FR" sz="2400" dirty="0"/>
              <a:t> IT </a:t>
            </a:r>
            <a:r>
              <a:rPr lang="fr-FR" sz="2400" dirty="0" err="1"/>
              <a:t>department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 err="1"/>
              <a:t>Easier</a:t>
            </a:r>
            <a:r>
              <a:rPr lang="fr-FR" sz="2400" dirty="0"/>
              <a:t> (?) Self-Service API for </a:t>
            </a:r>
            <a:r>
              <a:rPr lang="fr-FR" sz="2400" dirty="0" err="1"/>
              <a:t>Provisionning</a:t>
            </a: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No More Multi-tenant (no </a:t>
            </a:r>
            <a:r>
              <a:rPr lang="fr-FR" sz="2400" dirty="0" err="1"/>
              <a:t>risk</a:t>
            </a:r>
            <a:r>
              <a:rPr lang="fr-FR" sz="2400" dirty="0"/>
              <a:t> of 1 </a:t>
            </a:r>
            <a:r>
              <a:rPr lang="fr-FR" sz="2400" dirty="0" err="1"/>
              <a:t>project</a:t>
            </a:r>
            <a:r>
              <a:rPr lang="fr-FR" sz="2400" dirty="0"/>
              <a:t> </a:t>
            </a:r>
            <a:r>
              <a:rPr lang="fr-FR" sz="2400" dirty="0" err="1"/>
              <a:t>crashing</a:t>
            </a:r>
            <a:r>
              <a:rPr lang="fr-FR" sz="2400" dirty="0"/>
              <a:t>/</a:t>
            </a:r>
            <a:r>
              <a:rPr lang="fr-FR" sz="2400" dirty="0" err="1"/>
              <a:t>consuming</a:t>
            </a:r>
            <a:r>
              <a:rPr lang="fr-FR" sz="2400" dirty="0"/>
              <a:t> </a:t>
            </a:r>
            <a:r>
              <a:rPr lang="fr-FR" sz="2400" dirty="0" err="1"/>
              <a:t>whole</a:t>
            </a:r>
            <a:r>
              <a:rPr lang="fr-FR" sz="2400" dirty="0"/>
              <a:t> cluster)</a:t>
            </a:r>
          </a:p>
          <a:p>
            <a:endParaRPr lang="fr-FR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03E76-5B92-313B-9859-17A6EB8C67B0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221779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7F25987-A792-0A90-4092-D2921CA2E472}"/>
              </a:ext>
            </a:extLst>
          </p:cNvPr>
          <p:cNvSpPr/>
          <p:nvPr/>
        </p:nvSpPr>
        <p:spPr>
          <a:xfrm>
            <a:off x="6202024" y="3555024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20F537-F50F-6A67-0BC0-D09551A84C39}"/>
              </a:ext>
            </a:extLst>
          </p:cNvPr>
          <p:cNvSpPr txBox="1"/>
          <p:nvPr/>
        </p:nvSpPr>
        <p:spPr>
          <a:xfrm>
            <a:off x="6160374" y="3534426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Architecture of </a:t>
            </a:r>
            <a:r>
              <a:rPr lang="fr-FR" dirty="0" err="1"/>
              <a:t>Datalake</a:t>
            </a:r>
            <a:r>
              <a:rPr lang="fr-FR" dirty="0"/>
              <a:t> on </a:t>
            </a:r>
            <a:r>
              <a:rPr lang="fr-FR" dirty="0" err="1"/>
              <a:t>Clouds</a:t>
            </a:r>
            <a:endParaRPr lang="fr-FR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41A2F8D-BA8D-28A5-F11A-8FCA13AFB7F5}"/>
              </a:ext>
            </a:extLst>
          </p:cNvPr>
          <p:cNvSpPr/>
          <p:nvPr/>
        </p:nvSpPr>
        <p:spPr>
          <a:xfrm>
            <a:off x="3599121" y="1265068"/>
            <a:ext cx="8415669" cy="515699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F5B24C-A12A-4023-CC1E-C067A605F975}"/>
              </a:ext>
            </a:extLst>
          </p:cNvPr>
          <p:cNvSpPr/>
          <p:nvPr/>
        </p:nvSpPr>
        <p:spPr>
          <a:xfrm>
            <a:off x="4694275" y="2817628"/>
            <a:ext cx="4183912" cy="258902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FA35E5-B3A8-11AF-5191-2475DB21AD11}"/>
              </a:ext>
            </a:extLst>
          </p:cNvPr>
          <p:cNvSpPr/>
          <p:nvPr/>
        </p:nvSpPr>
        <p:spPr>
          <a:xfrm>
            <a:off x="4775916" y="2875738"/>
            <a:ext cx="4029044" cy="24564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FCA44-8881-B28D-F186-27864E5870CB}"/>
              </a:ext>
            </a:extLst>
          </p:cNvPr>
          <p:cNvSpPr txBox="1"/>
          <p:nvPr/>
        </p:nvSpPr>
        <p:spPr>
          <a:xfrm>
            <a:off x="4775915" y="2448296"/>
            <a:ext cx="411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 - Restrictions – </a:t>
            </a:r>
            <a:r>
              <a:rPr lang="fr-FR" dirty="0" err="1"/>
              <a:t>BluePrint</a:t>
            </a:r>
            <a:r>
              <a:rPr lang="fr-FR" dirty="0"/>
              <a:t> Rules - 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D6BCE-6E01-525D-729C-A548A3C74484}"/>
              </a:ext>
            </a:extLst>
          </p:cNvPr>
          <p:cNvSpPr/>
          <p:nvPr/>
        </p:nvSpPr>
        <p:spPr>
          <a:xfrm>
            <a:off x="9276336" y="2806996"/>
            <a:ext cx="1394009" cy="239232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31EE9-5A1F-8A8D-0CBF-C944035D093D}"/>
              </a:ext>
            </a:extLst>
          </p:cNvPr>
          <p:cNvSpPr/>
          <p:nvPr/>
        </p:nvSpPr>
        <p:spPr>
          <a:xfrm>
            <a:off x="9380263" y="2959396"/>
            <a:ext cx="1194389" cy="21336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18A339E4-52F4-C889-21E0-D1D7B0151D60}"/>
              </a:ext>
            </a:extLst>
          </p:cNvPr>
          <p:cNvSpPr/>
          <p:nvPr/>
        </p:nvSpPr>
        <p:spPr>
          <a:xfrm>
            <a:off x="9696893" y="3136605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AAE25806-FF0B-6FA4-4BE3-D728916641D5}"/>
              </a:ext>
            </a:extLst>
          </p:cNvPr>
          <p:cNvSpPr/>
          <p:nvPr/>
        </p:nvSpPr>
        <p:spPr>
          <a:xfrm>
            <a:off x="9696893" y="4188948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3CA77-C064-393D-11DD-F22F643C2CEF}"/>
              </a:ext>
            </a:extLst>
          </p:cNvPr>
          <p:cNvSpPr txBox="1"/>
          <p:nvPr/>
        </p:nvSpPr>
        <p:spPr>
          <a:xfrm>
            <a:off x="9320882" y="2875739"/>
            <a:ext cx="222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RAW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64364-6368-81D7-97DD-7670AD03B619}"/>
              </a:ext>
            </a:extLst>
          </p:cNvPr>
          <p:cNvSpPr txBox="1"/>
          <p:nvPr/>
        </p:nvSpPr>
        <p:spPr>
          <a:xfrm>
            <a:off x="9380263" y="3859479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LAKE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1751E5B6-F101-1121-1519-97B8042A7215}"/>
              </a:ext>
            </a:extLst>
          </p:cNvPr>
          <p:cNvSpPr/>
          <p:nvPr/>
        </p:nvSpPr>
        <p:spPr>
          <a:xfrm rot="16200000">
            <a:off x="3319517" y="2516528"/>
            <a:ext cx="186069" cy="3011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62A2-1311-A074-5D39-497F4D0C6D0F}"/>
              </a:ext>
            </a:extLst>
          </p:cNvPr>
          <p:cNvSpPr/>
          <p:nvPr/>
        </p:nvSpPr>
        <p:spPr>
          <a:xfrm>
            <a:off x="228597" y="2870607"/>
            <a:ext cx="1936868" cy="22863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16C27-2FD1-8DA2-D20C-83919E46C8E9}"/>
              </a:ext>
            </a:extLst>
          </p:cNvPr>
          <p:cNvSpPr txBox="1"/>
          <p:nvPr/>
        </p:nvSpPr>
        <p:spPr>
          <a:xfrm>
            <a:off x="295765" y="2448296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Intranet 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9EB31-1449-9ECD-D675-2CF199330614}"/>
              </a:ext>
            </a:extLst>
          </p:cNvPr>
          <p:cNvSpPr txBox="1"/>
          <p:nvPr/>
        </p:nvSpPr>
        <p:spPr>
          <a:xfrm>
            <a:off x="2208604" y="3631524"/>
            <a:ext cx="244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ExpressRoute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A4C104-2BAD-1EEE-AD15-E3EE87777030}"/>
              </a:ext>
            </a:extLst>
          </p:cNvPr>
          <p:cNvSpPr/>
          <p:nvPr/>
        </p:nvSpPr>
        <p:spPr>
          <a:xfrm>
            <a:off x="4838800" y="3797582"/>
            <a:ext cx="622540" cy="6260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D81DC-96B7-2B9B-4061-5A35493FE597}"/>
              </a:ext>
            </a:extLst>
          </p:cNvPr>
          <p:cNvSpPr txBox="1"/>
          <p:nvPr/>
        </p:nvSpPr>
        <p:spPr>
          <a:xfrm>
            <a:off x="4861917" y="2949280"/>
            <a:ext cx="1466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HUB Network</a:t>
            </a:r>
          </a:p>
          <a:p>
            <a:r>
              <a:rPr lang="fr-FR" dirty="0"/>
              <a:t> / </a:t>
            </a:r>
            <a:r>
              <a:rPr lang="fr-FR" dirty="0" err="1"/>
              <a:t>Socks</a:t>
            </a:r>
            <a:r>
              <a:rPr lang="fr-FR" dirty="0"/>
              <a:t> Proxy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A964DA-4008-AA59-6F58-7F4B66B72EC1}"/>
              </a:ext>
            </a:extLst>
          </p:cNvPr>
          <p:cNvCxnSpPr/>
          <p:nvPr/>
        </p:nvCxnSpPr>
        <p:spPr>
          <a:xfrm flipV="1">
            <a:off x="5449899" y="3850131"/>
            <a:ext cx="190024" cy="55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63AD40-A62A-53A5-0E08-5DCA79C04A35}"/>
              </a:ext>
            </a:extLst>
          </p:cNvPr>
          <p:cNvCxnSpPr>
            <a:cxnSpLocks/>
          </p:cNvCxnSpPr>
          <p:nvPr/>
        </p:nvCxnSpPr>
        <p:spPr>
          <a:xfrm>
            <a:off x="5439265" y="3994298"/>
            <a:ext cx="190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E4B759-2781-6586-0E70-7EFD7CD0088A}"/>
              </a:ext>
            </a:extLst>
          </p:cNvPr>
          <p:cNvCxnSpPr>
            <a:cxnSpLocks/>
          </p:cNvCxnSpPr>
          <p:nvPr/>
        </p:nvCxnSpPr>
        <p:spPr>
          <a:xfrm>
            <a:off x="5442811" y="4088221"/>
            <a:ext cx="191796" cy="96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E3F2E3-D6AB-919F-07CF-78863C344948}"/>
              </a:ext>
            </a:extLst>
          </p:cNvPr>
          <p:cNvSpPr txBox="1"/>
          <p:nvPr/>
        </p:nvSpPr>
        <p:spPr>
          <a:xfrm>
            <a:off x="4804141" y="2114775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/>
              <a:t>Tenant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88946-8BE2-517B-002C-C9B0B1A41E84}"/>
              </a:ext>
            </a:extLst>
          </p:cNvPr>
          <p:cNvSpPr txBox="1"/>
          <p:nvPr/>
        </p:nvSpPr>
        <p:spPr>
          <a:xfrm>
            <a:off x="6442281" y="2908693"/>
            <a:ext cx="1960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 err="1"/>
              <a:t>Subscription</a:t>
            </a:r>
            <a:endParaRPr lang="fr-FR" b="1" dirty="0"/>
          </a:p>
          <a:p>
            <a:r>
              <a:rPr lang="fr-FR" b="1" dirty="0"/>
              <a:t> (per </a:t>
            </a:r>
            <a:r>
              <a:rPr lang="fr-FR" b="1" dirty="0" err="1"/>
              <a:t>project</a:t>
            </a:r>
            <a:r>
              <a:rPr lang="fr-FR" b="1" dirty="0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91E96B-9C7B-BC4B-7E21-A0594C1FA22A}"/>
              </a:ext>
            </a:extLst>
          </p:cNvPr>
          <p:cNvSpPr/>
          <p:nvPr/>
        </p:nvSpPr>
        <p:spPr>
          <a:xfrm>
            <a:off x="6394012" y="3877772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E36107-FCCF-5591-45F8-5D4DCCA8C12B}"/>
              </a:ext>
            </a:extLst>
          </p:cNvPr>
          <p:cNvSpPr txBox="1"/>
          <p:nvPr/>
        </p:nvSpPr>
        <p:spPr>
          <a:xfrm>
            <a:off x="6352362" y="3857174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78AFF1-CAA3-EE70-7558-B8D21D07672E}"/>
              </a:ext>
            </a:extLst>
          </p:cNvPr>
          <p:cNvSpPr/>
          <p:nvPr/>
        </p:nvSpPr>
        <p:spPr>
          <a:xfrm>
            <a:off x="6651944" y="420135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FDABC-0D0D-D09D-796D-4C69E0971C69}"/>
              </a:ext>
            </a:extLst>
          </p:cNvPr>
          <p:cNvSpPr txBox="1"/>
          <p:nvPr/>
        </p:nvSpPr>
        <p:spPr>
          <a:xfrm>
            <a:off x="6610294" y="418075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8928E8-F90B-3C60-E23A-5D2ABB42F59E}"/>
              </a:ext>
            </a:extLst>
          </p:cNvPr>
          <p:cNvSpPr/>
          <p:nvPr/>
        </p:nvSpPr>
        <p:spPr>
          <a:xfrm>
            <a:off x="6862056" y="454467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B71935-C280-AB37-0C4D-386799938E31}"/>
              </a:ext>
            </a:extLst>
          </p:cNvPr>
          <p:cNvSpPr txBox="1"/>
          <p:nvPr/>
        </p:nvSpPr>
        <p:spPr>
          <a:xfrm>
            <a:off x="6820406" y="452407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E5FFC1-587C-85A0-D83B-696B7A617FD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004147" y="3487479"/>
            <a:ext cx="1692746" cy="230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76AE16-C06B-871A-10B9-9CE7FB6B559C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004147" y="3784308"/>
            <a:ext cx="1692746" cy="755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A79AB0C-41E0-2449-70C1-F62E6CE086BA}"/>
              </a:ext>
            </a:extLst>
          </p:cNvPr>
          <p:cNvSpPr txBox="1"/>
          <p:nvPr/>
        </p:nvSpPr>
        <p:spPr>
          <a:xfrm>
            <a:off x="7237054" y="1621995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Azure Cloud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981D23-F366-7051-4B27-4FBAA5BC00D8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2761971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88"/>
            <a:ext cx="10515600" cy="10596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Engineering 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OnPrem</a:t>
            </a:r>
            <a:r>
              <a:rPr lang="fr-FR" dirty="0"/>
              <a:t> to Azure</a:t>
            </a:r>
          </a:p>
        </p:txBody>
      </p:sp>
      <p:pic>
        <p:nvPicPr>
          <p:cNvPr id="16386" name="Picture 2" descr="On Premise vs Cloud | EBC Group">
            <a:extLst>
              <a:ext uri="{FF2B5EF4-FFF2-40B4-BE49-F238E27FC236}">
                <a16:creationId xmlns:a16="http://schemas.microsoft.com/office/drawing/2014/main" id="{46580DB5-AEF1-40F7-5850-BA35AF78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6" y="1097926"/>
            <a:ext cx="3504868" cy="10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C9EBBB-0BEA-7EB6-BC9F-F1042538DD96}"/>
              </a:ext>
            </a:extLst>
          </p:cNvPr>
          <p:cNvSpPr txBox="1"/>
          <p:nvPr/>
        </p:nvSpPr>
        <p:spPr>
          <a:xfrm>
            <a:off x="350875" y="2528362"/>
            <a:ext cx="50158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Development</a:t>
            </a:r>
            <a:r>
              <a:rPr lang="fr-FR" dirty="0"/>
              <a:t> of custom 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Oozie</a:t>
            </a:r>
            <a:r>
              <a:rPr lang="fr-FR" dirty="0"/>
              <a:t>/Ranger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1 </a:t>
            </a:r>
            <a:r>
              <a:rPr lang="fr-FR" dirty="0" err="1"/>
              <a:t>Huge</a:t>
            </a:r>
            <a:r>
              <a:rPr lang="fr-FR" dirty="0"/>
              <a:t> cluster,  </a:t>
            </a:r>
            <a:r>
              <a:rPr lang="fr-FR" dirty="0" err="1"/>
              <a:t>used</a:t>
            </a:r>
            <a:r>
              <a:rPr lang="fr-FR" dirty="0"/>
              <a:t> as Multi-tenant (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at 100%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Almost</a:t>
            </a:r>
            <a:r>
              <a:rPr lang="fr-FR" dirty="0"/>
              <a:t> Disk-Full</a:t>
            </a:r>
          </a:p>
          <a:p>
            <a:r>
              <a:rPr lang="fr-FR" dirty="0" err="1"/>
              <a:t>Many</a:t>
            </a:r>
            <a:r>
              <a:rPr lang="fr-FR" dirty="0"/>
              <a:t> report on </a:t>
            </a:r>
            <a:r>
              <a:rPr lang="fr-FR" dirty="0" err="1"/>
              <a:t>disk</a:t>
            </a:r>
            <a:r>
              <a:rPr lang="fr-FR" dirty="0"/>
              <a:t> usage / data purges</a:t>
            </a:r>
          </a:p>
          <a:p>
            <a:endParaRPr lang="fr-FR" dirty="0"/>
          </a:p>
          <a:p>
            <a:r>
              <a:rPr lang="fr-FR" dirty="0"/>
              <a:t>Clear </a:t>
            </a:r>
            <a:r>
              <a:rPr lang="fr-FR" dirty="0" err="1"/>
              <a:t>view</a:t>
            </a:r>
            <a:r>
              <a:rPr lang="fr-FR" dirty="0"/>
              <a:t> of all Running </a:t>
            </a:r>
            <a:r>
              <a:rPr lang="fr-FR" dirty="0" err="1"/>
              <a:t>workloads</a:t>
            </a:r>
            <a:endParaRPr lang="fr-FR" dirty="0"/>
          </a:p>
          <a:p>
            <a:r>
              <a:rPr lang="fr-FR" dirty="0"/>
              <a:t>(1 </a:t>
            </a:r>
            <a:r>
              <a:rPr lang="fr-FR" dirty="0" err="1"/>
              <a:t>Ambari</a:t>
            </a:r>
            <a:r>
              <a:rPr lang="fr-FR" dirty="0"/>
              <a:t> screen)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F3390DE-CE41-FE85-9249-B6A52F0DC67C}"/>
              </a:ext>
            </a:extLst>
          </p:cNvPr>
          <p:cNvSpPr/>
          <p:nvPr/>
        </p:nvSpPr>
        <p:spPr>
          <a:xfrm>
            <a:off x="5459819" y="4513521"/>
            <a:ext cx="707065" cy="64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AE71D-24A2-16BE-D606-E01638DA775C}"/>
              </a:ext>
            </a:extLst>
          </p:cNvPr>
          <p:cNvSpPr txBox="1"/>
          <p:nvPr/>
        </p:nvSpPr>
        <p:spPr>
          <a:xfrm>
            <a:off x="6457622" y="2440217"/>
            <a:ext cx="54641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Lot of Network &amp; Security</a:t>
            </a:r>
          </a:p>
          <a:p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fr-FR" dirty="0" err="1"/>
              <a:t>Provisionning</a:t>
            </a:r>
            <a:r>
              <a:rPr lang="fr-FR" dirty="0"/>
              <a:t> « </a:t>
            </a:r>
            <a:r>
              <a:rPr lang="fr-FR" dirty="0" err="1"/>
              <a:t>sudo</a:t>
            </a:r>
            <a:r>
              <a:rPr lang="fr-FR" dirty="0"/>
              <a:t> »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r>
              <a:rPr lang="fr-FR" dirty="0"/>
              <a:t>NO more multi-tenant system… but LOT of </a:t>
            </a:r>
            <a:r>
              <a:rPr lang="fr-FR" dirty="0" err="1"/>
              <a:t>small</a:t>
            </a:r>
            <a:r>
              <a:rPr lang="fr-FR" dirty="0"/>
              <a:t> clusters</a:t>
            </a:r>
          </a:p>
          <a:p>
            <a:endParaRPr lang="fr-FR" dirty="0"/>
          </a:p>
          <a:p>
            <a:r>
              <a:rPr lang="fr-FR" dirty="0" err="1"/>
              <a:t>Hundred</a:t>
            </a:r>
            <a:r>
              <a:rPr lang="fr-FR" dirty="0"/>
              <a:t> of clusters,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at 5% !!!</a:t>
            </a:r>
          </a:p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dirty="0" err="1"/>
              <a:t>Necessity</a:t>
            </a:r>
            <a:r>
              <a:rPr lang="fr-FR" dirty="0"/>
              <a:t> to </a:t>
            </a:r>
            <a:r>
              <a:rPr lang="fr-FR" dirty="0" err="1"/>
              <a:t>Optimize</a:t>
            </a:r>
            <a:r>
              <a:rPr lang="fr-FR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No more Disk </a:t>
            </a:r>
            <a:r>
              <a:rPr lang="fr-FR" dirty="0" err="1"/>
              <a:t>worry</a:t>
            </a:r>
            <a:endParaRPr lang="fr-FR" dirty="0"/>
          </a:p>
          <a:p>
            <a:r>
              <a:rPr lang="fr-FR" dirty="0"/>
              <a:t>…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growing</a:t>
            </a:r>
            <a:r>
              <a:rPr lang="fr-FR" dirty="0"/>
              <a:t> (no more purges?)</a:t>
            </a:r>
          </a:p>
          <a:p>
            <a:endParaRPr lang="fr-FR" dirty="0"/>
          </a:p>
          <a:p>
            <a:r>
              <a:rPr lang="fr-FR" dirty="0"/>
              <a:t>NO admin central </a:t>
            </a:r>
            <a:r>
              <a:rPr lang="fr-FR" dirty="0" err="1"/>
              <a:t>view</a:t>
            </a:r>
            <a:r>
              <a:rPr lang="fr-FR" dirty="0"/>
              <a:t> </a:t>
            </a:r>
          </a:p>
          <a:p>
            <a:r>
              <a:rPr lang="fr-FR" dirty="0"/>
              <a:t>NO Orchestration of </a:t>
            </a:r>
            <a:r>
              <a:rPr lang="fr-FR" dirty="0" err="1"/>
              <a:t>workloads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E600DB-CAAD-A3C7-9296-5148984FA617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2897225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About Spark in Azure Migration?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9BC7B-435B-23D8-9D35-0652D459F1D9}"/>
              </a:ext>
            </a:extLst>
          </p:cNvPr>
          <p:cNvSpPr txBox="1"/>
          <p:nvPr/>
        </p:nvSpPr>
        <p:spPr>
          <a:xfrm>
            <a:off x="450555" y="1391641"/>
            <a:ext cx="609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b="1" dirty="0" err="1"/>
              <a:t>Necessity</a:t>
            </a:r>
            <a:r>
              <a:rPr lang="fr-FR" b="1" dirty="0"/>
              <a:t> to </a:t>
            </a:r>
            <a:r>
              <a:rPr lang="fr-FR" b="1" dirty="0" err="1"/>
              <a:t>Optimize</a:t>
            </a:r>
            <a:r>
              <a:rPr lang="fr-FR" b="1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21506" name="Picture 2" descr="Apache Hive — Wikipédia">
            <a:extLst>
              <a:ext uri="{FF2B5EF4-FFF2-40B4-BE49-F238E27FC236}">
                <a16:creationId xmlns:a16="http://schemas.microsoft.com/office/drawing/2014/main" id="{ABF1A6F2-1196-CC7B-3C5E-BE24C0B2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04" y="2832924"/>
            <a:ext cx="868626" cy="78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83AFC-60BB-573C-D933-42C5E8940934}"/>
              </a:ext>
            </a:extLst>
          </p:cNvPr>
          <p:cNvSpPr txBox="1"/>
          <p:nvPr/>
        </p:nvSpPr>
        <p:spPr>
          <a:xfrm>
            <a:off x="510364" y="2464986"/>
            <a:ext cx="244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have </a:t>
            </a:r>
          </a:p>
          <a:p>
            <a:r>
              <a:rPr lang="fr-FR" dirty="0"/>
              <a:t>     </a:t>
            </a:r>
            <a:r>
              <a:rPr lang="fr-FR" dirty="0" err="1"/>
              <a:t>migrated</a:t>
            </a:r>
            <a:r>
              <a:rPr lang="fr-FR" dirty="0"/>
              <a:t> + </a:t>
            </a:r>
            <a:r>
              <a:rPr lang="fr-FR" dirty="0" err="1"/>
              <a:t>optimized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B76EC58-CC93-5C9E-CE33-A9A0B7D54BBD}"/>
              </a:ext>
            </a:extLst>
          </p:cNvPr>
          <p:cNvSpPr/>
          <p:nvPr/>
        </p:nvSpPr>
        <p:spPr>
          <a:xfrm>
            <a:off x="5228656" y="31778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CA690C6D-6BA7-0747-2B94-F6EE5D15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2865008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QL file symbol - Free interface icons">
            <a:extLst>
              <a:ext uri="{FF2B5EF4-FFF2-40B4-BE49-F238E27FC236}">
                <a16:creationId xmlns:a16="http://schemas.microsoft.com/office/drawing/2014/main" id="{C8DA1790-19D6-46C0-F4C4-C8A3F3C7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01" y="4007669"/>
            <a:ext cx="707001" cy="70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882303-0BB6-E9EF-80FE-1EE7B8A3B483}"/>
              </a:ext>
            </a:extLst>
          </p:cNvPr>
          <p:cNvSpPr/>
          <p:nvPr/>
        </p:nvSpPr>
        <p:spPr>
          <a:xfrm>
            <a:off x="5228656" y="4193126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C147E-F10D-D7E9-CD09-EE651C9F855F}"/>
              </a:ext>
            </a:extLst>
          </p:cNvPr>
          <p:cNvSpPr txBox="1"/>
          <p:nvPr/>
        </p:nvSpPr>
        <p:spPr>
          <a:xfrm>
            <a:off x="4342802" y="4176504"/>
            <a:ext cx="9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UDF</a:t>
            </a:r>
          </a:p>
        </p:txBody>
      </p:sp>
      <p:pic>
        <p:nvPicPr>
          <p:cNvPr id="21510" name="Picture 6" descr="Java (programming language) - Wikipedia">
            <a:extLst>
              <a:ext uri="{FF2B5EF4-FFF2-40B4-BE49-F238E27FC236}">
                <a16:creationId xmlns:a16="http://schemas.microsoft.com/office/drawing/2014/main" id="{BECCB3B8-8B18-79E2-C53E-8AA78546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28" y="3767414"/>
            <a:ext cx="512356" cy="93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pache Spark — Wikipédia">
            <a:extLst>
              <a:ext uri="{FF2B5EF4-FFF2-40B4-BE49-F238E27FC236}">
                <a16:creationId xmlns:a16="http://schemas.microsoft.com/office/drawing/2014/main" id="{F61F26BA-0671-1D8F-E90C-D60D3E60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0" y="4617719"/>
            <a:ext cx="2209959" cy="114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D79D567-8034-2FC2-2003-251E22953B57}"/>
              </a:ext>
            </a:extLst>
          </p:cNvPr>
          <p:cNvSpPr/>
          <p:nvPr/>
        </p:nvSpPr>
        <p:spPr>
          <a:xfrm>
            <a:off x="5228655" y="5260788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 descr="Apache Spark — Wikipédia">
            <a:extLst>
              <a:ext uri="{FF2B5EF4-FFF2-40B4-BE49-F238E27FC236}">
                <a16:creationId xmlns:a16="http://schemas.microsoft.com/office/drawing/2014/main" id="{067E84FE-DD1C-3CFF-0040-3344CFE0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61" y="5303795"/>
            <a:ext cx="384582" cy="1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2D2C25-DB19-5890-E512-E14A96E3EE69}"/>
              </a:ext>
            </a:extLst>
          </p:cNvPr>
          <p:cNvSpPr txBox="1"/>
          <p:nvPr/>
        </p:nvSpPr>
        <p:spPr>
          <a:xfrm>
            <a:off x="7224822" y="5105666"/>
            <a:ext cx="320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Optimized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 err="1"/>
              <a:t>Reduced</a:t>
            </a:r>
            <a:r>
              <a:rPr lang="fr-FR" dirty="0"/>
              <a:t> memory + Cluster sizes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5B3B6E-D6C8-0BE3-55BB-14BC6BF9BEE8}"/>
              </a:ext>
            </a:extLst>
          </p:cNvPr>
          <p:cNvSpPr/>
          <p:nvPr/>
        </p:nvSpPr>
        <p:spPr>
          <a:xfrm>
            <a:off x="5228655" y="62357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12" name="Picture 8" descr="What is Apache HBase? | AWS">
            <a:extLst>
              <a:ext uri="{FF2B5EF4-FFF2-40B4-BE49-F238E27FC236}">
                <a16:creationId xmlns:a16="http://schemas.microsoft.com/office/drawing/2014/main" id="{1DE0E5DB-A28F-591E-D80D-575A8B22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12" y="6037084"/>
            <a:ext cx="1001840" cy="72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Spark Reading and Writing to Parquet Storage Format - YouTube">
            <a:extLst>
              <a:ext uri="{FF2B5EF4-FFF2-40B4-BE49-F238E27FC236}">
                <a16:creationId xmlns:a16="http://schemas.microsoft.com/office/drawing/2014/main" id="{ACC93837-E41E-61A4-120B-39FD9FFBB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86" y="5835733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pache Spark — Wikipédia">
            <a:extLst>
              <a:ext uri="{FF2B5EF4-FFF2-40B4-BE49-F238E27FC236}">
                <a16:creationId xmlns:a16="http://schemas.microsoft.com/office/drawing/2014/main" id="{B5A9DE62-4074-8764-AB6D-B7ED9AA4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3821792"/>
            <a:ext cx="1336575" cy="6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ADA21A-355B-F75A-1F6E-776AE061DDED}"/>
              </a:ext>
            </a:extLst>
          </p:cNvPr>
          <p:cNvSpPr txBox="1"/>
          <p:nvPr/>
        </p:nvSpPr>
        <p:spPr>
          <a:xfrm>
            <a:off x="7858020" y="41598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AD15A9-110F-DE5B-20D0-5EAE251F499A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694816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E55E-D949-8F88-7CE0-2B8BB6D5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Managed</a:t>
            </a:r>
            <a:r>
              <a:rPr lang="fr-FR" dirty="0"/>
              <a:t> Spark ?</a:t>
            </a:r>
            <a:br>
              <a:rPr lang="fr-FR" dirty="0"/>
            </a:br>
            <a:r>
              <a:rPr lang="fr-FR" dirty="0"/>
              <a:t>Goals: </a:t>
            </a:r>
            <a:r>
              <a:rPr lang="fr-FR" dirty="0" err="1"/>
              <a:t>Autoscaling</a:t>
            </a:r>
            <a:r>
              <a:rPr lang="fr-FR" dirty="0"/>
              <a:t> / « </a:t>
            </a:r>
            <a:r>
              <a:rPr lang="fr-FR" dirty="0" err="1"/>
              <a:t>serverless</a:t>
            </a:r>
            <a:r>
              <a:rPr lang="fr-FR" dirty="0"/>
              <a:t>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190A7-F208-ACD5-0ECF-263AD1FFCF88}"/>
              </a:ext>
            </a:extLst>
          </p:cNvPr>
          <p:cNvSpPr txBox="1"/>
          <p:nvPr/>
        </p:nvSpPr>
        <p:spPr>
          <a:xfrm>
            <a:off x="2849526" y="2908005"/>
            <a:ext cx="210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by Azure : </a:t>
            </a:r>
          </a:p>
        </p:txBody>
      </p:sp>
      <p:pic>
        <p:nvPicPr>
          <p:cNvPr id="28674" name="Picture 2" descr="Why we're (still) excited for Azure Synapse Analytics - Neal Analytics">
            <a:extLst>
              <a:ext uri="{FF2B5EF4-FFF2-40B4-BE49-F238E27FC236}">
                <a16:creationId xmlns:a16="http://schemas.microsoft.com/office/drawing/2014/main" id="{3775D1E3-0D3C-F893-EDBB-94CA4C71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59" y="229257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3F070-B618-805E-3104-865D4F18CEB4}"/>
              </a:ext>
            </a:extLst>
          </p:cNvPr>
          <p:cNvSpPr txBox="1"/>
          <p:nvPr/>
        </p:nvSpPr>
        <p:spPr>
          <a:xfrm>
            <a:off x="2913321" y="4508205"/>
            <a:ext cx="251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via </a:t>
            </a:r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6" name="Picture 2" descr="Apache Spark — Wikipédia">
            <a:extLst>
              <a:ext uri="{FF2B5EF4-FFF2-40B4-BE49-F238E27FC236}">
                <a16:creationId xmlns:a16="http://schemas.microsoft.com/office/drawing/2014/main" id="{1DF8633C-BD3A-AF93-093A-925D5C34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40" y="2490167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3C6476B5-8203-BC6D-1E0E-274BD025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55" y="4120020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1FF75-F447-6D06-4504-1B528B2C4C50}"/>
              </a:ext>
            </a:extLst>
          </p:cNvPr>
          <p:cNvSpPr txBox="1"/>
          <p:nvPr/>
        </p:nvSpPr>
        <p:spPr>
          <a:xfrm>
            <a:off x="3407735" y="5308305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databricks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BE962-9E4A-9B25-5243-10F9CF190493}"/>
              </a:ext>
            </a:extLst>
          </p:cNvPr>
          <p:cNvSpPr txBox="1"/>
          <p:nvPr/>
        </p:nvSpPr>
        <p:spPr>
          <a:xfrm>
            <a:off x="3407735" y="5870059"/>
            <a:ext cx="165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AWS : EMR</a:t>
            </a:r>
          </a:p>
          <a:p>
            <a:endParaRPr lang="fr-FR" dirty="0"/>
          </a:p>
          <a:p>
            <a:r>
              <a:rPr lang="fr-FR" dirty="0"/>
              <a:t>GCP :  </a:t>
            </a:r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10" name="Picture 2" descr="Kubernetes, c'est quoi ?">
            <a:extLst>
              <a:ext uri="{FF2B5EF4-FFF2-40B4-BE49-F238E27FC236}">
                <a16:creationId xmlns:a16="http://schemas.microsoft.com/office/drawing/2014/main" id="{3107B018-F471-0D0C-75C4-9A78EC8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4" y="4005298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5E61E-1CE2-7B20-2C3D-6991D5729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535" y="4176596"/>
            <a:ext cx="3779848" cy="807790"/>
          </a:xfrm>
          <a:prstGeom prst="rect">
            <a:avLst/>
          </a:prstGeom>
        </p:spPr>
      </p:pic>
      <p:pic>
        <p:nvPicPr>
          <p:cNvPr id="28676" name="Picture 4" descr="Databricks - Wikipedia">
            <a:extLst>
              <a:ext uri="{FF2B5EF4-FFF2-40B4-BE49-F238E27FC236}">
                <a16:creationId xmlns:a16="http://schemas.microsoft.com/office/drawing/2014/main" id="{F704DA88-F7ED-749E-48B2-061858136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30" y="5136161"/>
            <a:ext cx="1725718" cy="90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quals 12">
            <a:extLst>
              <a:ext uri="{FF2B5EF4-FFF2-40B4-BE49-F238E27FC236}">
                <a16:creationId xmlns:a16="http://schemas.microsoft.com/office/drawing/2014/main" id="{1FF6907D-8CCD-A5B2-89A4-794B71CEE7EF}"/>
              </a:ext>
            </a:extLst>
          </p:cNvPr>
          <p:cNvSpPr/>
          <p:nvPr/>
        </p:nvSpPr>
        <p:spPr>
          <a:xfrm>
            <a:off x="7442460" y="2782303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11C10C40-D21D-7034-1524-2AD3A9EB187E}"/>
              </a:ext>
            </a:extLst>
          </p:cNvPr>
          <p:cNvSpPr/>
          <p:nvPr/>
        </p:nvSpPr>
        <p:spPr>
          <a:xfrm>
            <a:off x="9214340" y="4355130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F6D43E4A-366A-D204-9A5F-22067BC3113E}"/>
              </a:ext>
            </a:extLst>
          </p:cNvPr>
          <p:cNvSpPr/>
          <p:nvPr/>
        </p:nvSpPr>
        <p:spPr>
          <a:xfrm>
            <a:off x="7442459" y="5308305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6" name="Picture 2" descr="Apache Spark — Wikipédia">
            <a:extLst>
              <a:ext uri="{FF2B5EF4-FFF2-40B4-BE49-F238E27FC236}">
                <a16:creationId xmlns:a16="http://schemas.microsoft.com/office/drawing/2014/main" id="{9CB60D45-FD4F-991E-6F63-527268C0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9" y="5089494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469B6-D21D-2FE2-E889-FD5C37281FDB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31583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73" y="3019548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00380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E988-34CE-8A87-EEEB-51F96E35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E009-30EA-4533-9A08-D119049C66E5}"/>
              </a:ext>
            </a:extLst>
          </p:cNvPr>
          <p:cNvSpPr txBox="1"/>
          <p:nvPr/>
        </p:nvSpPr>
        <p:spPr>
          <a:xfrm>
            <a:off x="3870477" y="1732037"/>
            <a:ext cx="586711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   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Scaling</a:t>
            </a:r>
            <a:endParaRPr lang="fr-FR" dirty="0"/>
          </a:p>
          <a:p>
            <a:r>
              <a:rPr lang="fr-FR" dirty="0"/>
              <a:t>           </a:t>
            </a:r>
            <a:r>
              <a:rPr lang="fr-FR" dirty="0" err="1"/>
              <a:t>compute</a:t>
            </a:r>
            <a:r>
              <a:rPr lang="fr-FR" dirty="0"/>
              <a:t>: cluster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Tera</a:t>
            </a:r>
            <a:r>
              <a:rPr lang="fr-FR" dirty="0"/>
              <a:t> of RAM </a:t>
            </a:r>
            <a:r>
              <a:rPr lang="fr-FR" dirty="0" err="1"/>
              <a:t>used</a:t>
            </a:r>
            <a:r>
              <a:rPr lang="fr-FR" dirty="0"/>
              <a:t> by Spark apps</a:t>
            </a:r>
          </a:p>
          <a:p>
            <a:r>
              <a:rPr lang="fr-FR" dirty="0"/>
              <a:t>           </a:t>
            </a:r>
            <a:r>
              <a:rPr lang="fr-FR" dirty="0" err="1"/>
              <a:t>storage</a:t>
            </a:r>
            <a:r>
              <a:rPr lang="fr-FR" dirty="0"/>
              <a:t>: </a:t>
            </a:r>
            <a:r>
              <a:rPr lang="fr-FR" dirty="0" err="1"/>
              <a:t>Petas</a:t>
            </a:r>
            <a:r>
              <a:rPr lang="fr-FR" dirty="0"/>
              <a:t> of Files, in parquet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Spark ?</a:t>
            </a:r>
          </a:p>
          <a:p>
            <a:r>
              <a:rPr lang="fr-FR" dirty="0"/>
              <a:t>            Simple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Sql</a:t>
            </a:r>
            <a:r>
              <a:rPr lang="fr-FR" dirty="0"/>
              <a:t>/Java engine </a:t>
            </a:r>
          </a:p>
          <a:p>
            <a:r>
              <a:rPr lang="fr-FR" dirty="0"/>
              <a:t>            for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(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Kube</a:t>
            </a:r>
            <a:r>
              <a:rPr lang="fr-FR" dirty="0"/>
              <a:t>) </a:t>
            </a:r>
          </a:p>
          <a:p>
            <a:r>
              <a:rPr lang="fr-FR" dirty="0"/>
              <a:t>                 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 (HDFS/cloud)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?</a:t>
            </a:r>
          </a:p>
          <a:p>
            <a:r>
              <a:rPr lang="fr-FR" dirty="0"/>
              <a:t>           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batches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Feeding</a:t>
            </a:r>
            <a:r>
              <a:rPr lang="fr-FR" dirty="0"/>
              <a:t> RAW</a:t>
            </a:r>
          </a:p>
          <a:p>
            <a:r>
              <a:rPr lang="fr-FR" dirty="0"/>
              <a:t>            </a:t>
            </a:r>
            <a:r>
              <a:rPr lang="fr-FR" dirty="0" err="1"/>
              <a:t>Transforming</a:t>
            </a:r>
            <a:r>
              <a:rPr lang="fr-FR" dirty="0"/>
              <a:t> RAW to LAKE</a:t>
            </a:r>
          </a:p>
          <a:p>
            <a:r>
              <a:rPr lang="fr-FR" dirty="0"/>
              <a:t>            </a:t>
            </a:r>
            <a:r>
              <a:rPr lang="fr-FR" dirty="0" err="1"/>
              <a:t>Consuming</a:t>
            </a:r>
            <a:r>
              <a:rPr lang="fr-FR" dirty="0"/>
              <a:t> SQL </a:t>
            </a:r>
            <a:r>
              <a:rPr lang="fr-FR" dirty="0" err="1"/>
              <a:t>analytics</a:t>
            </a:r>
            <a:endParaRPr lang="fr-FR" dirty="0"/>
          </a:p>
          <a:p>
            <a:endParaRPr lang="fr-FR" dirty="0"/>
          </a:p>
          <a:p>
            <a:r>
              <a:rPr lang="fr-FR" dirty="0"/>
              <a:t>Hadoop </a:t>
            </a:r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, Spark </a:t>
            </a:r>
            <a:r>
              <a:rPr lang="fr-FR" dirty="0" err="1"/>
              <a:t>brings</a:t>
            </a:r>
            <a:r>
              <a:rPr lang="fr-FR" dirty="0"/>
              <a:t> </a:t>
            </a:r>
            <a:r>
              <a:rPr lang="fr-FR" dirty="0" err="1"/>
              <a:t>simplicity</a:t>
            </a:r>
            <a:endParaRPr lang="fr-FR" dirty="0"/>
          </a:p>
          <a:p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evolving</a:t>
            </a:r>
            <a:r>
              <a:rPr lang="fr-FR" dirty="0"/>
              <a:t> (Cloud, </a:t>
            </a:r>
            <a:r>
              <a:rPr lang="fr-FR" dirty="0" err="1"/>
              <a:t>Kubernetes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418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6" name="Picture 14" descr="Hadoop | Smile.eu">
            <a:extLst>
              <a:ext uri="{FF2B5EF4-FFF2-40B4-BE49-F238E27FC236}">
                <a16:creationId xmlns:a16="http://schemas.microsoft.com/office/drawing/2014/main" id="{5B47BFD2-DBF4-12FE-44EA-F946E54D7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39" y="4548547"/>
            <a:ext cx="1236920" cy="12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Apache Spark — Wikipédia">
            <a:extLst>
              <a:ext uri="{FF2B5EF4-FFF2-40B4-BE49-F238E27FC236}">
                <a16:creationId xmlns:a16="http://schemas.microsoft.com/office/drawing/2014/main" id="{70628EB4-C236-4D23-8428-5EAE223E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814" y="5603567"/>
            <a:ext cx="1836453" cy="9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97652-3225-0ECC-EA6A-66334F29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11"/>
            <a:ext cx="10515600" cy="727679"/>
          </a:xfrm>
        </p:spPr>
        <p:txBody>
          <a:bodyPr/>
          <a:lstStyle/>
          <a:p>
            <a:pPr algn="ctr"/>
            <a:r>
              <a:rPr lang="fr-FR" dirty="0"/>
              <a:t>How Big ? =&gt;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Tool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3DB51950-D928-1B60-E054-63A40004BB72}"/>
              </a:ext>
            </a:extLst>
          </p:cNvPr>
          <p:cNvSpPr/>
          <p:nvPr/>
        </p:nvSpPr>
        <p:spPr>
          <a:xfrm>
            <a:off x="721165" y="2525231"/>
            <a:ext cx="1469067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B305F-1254-DF06-1D10-E9F4AF8F545E}"/>
              </a:ext>
            </a:extLst>
          </p:cNvPr>
          <p:cNvSpPr txBox="1"/>
          <p:nvPr/>
        </p:nvSpPr>
        <p:spPr>
          <a:xfrm>
            <a:off x="217579" y="1209021"/>
            <a:ext cx="176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1 ..   1 000</a:t>
            </a:r>
          </a:p>
        </p:txBody>
      </p:sp>
      <p:pic>
        <p:nvPicPr>
          <p:cNvPr id="18434" name="Picture 2" descr="Notepad++ - Wikipedia">
            <a:extLst>
              <a:ext uri="{FF2B5EF4-FFF2-40B4-BE49-F238E27FC236}">
                <a16:creationId xmlns:a16="http://schemas.microsoft.com/office/drawing/2014/main" id="{7B1214F0-4F1F-606B-5A51-C9C7144C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70" y="1150364"/>
            <a:ext cx="1147763" cy="9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298A7-0D5E-CA1C-4236-F64E509E3428}"/>
              </a:ext>
            </a:extLst>
          </p:cNvPr>
          <p:cNvSpPr txBox="1"/>
          <p:nvPr/>
        </p:nvSpPr>
        <p:spPr>
          <a:xfrm>
            <a:off x="1187069" y="2156664"/>
            <a:ext cx="107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50 000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5065BF8C-818F-5E9F-1EE1-F05D4B442E48}"/>
              </a:ext>
            </a:extLst>
          </p:cNvPr>
          <p:cNvSpPr/>
          <p:nvPr/>
        </p:nvSpPr>
        <p:spPr>
          <a:xfrm>
            <a:off x="308343" y="1700674"/>
            <a:ext cx="1279375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6" name="Picture 4" descr="40 raccourcis clavier pour Excel">
            <a:extLst>
              <a:ext uri="{FF2B5EF4-FFF2-40B4-BE49-F238E27FC236}">
                <a16:creationId xmlns:a16="http://schemas.microsoft.com/office/drawing/2014/main" id="{B0769CE6-3B26-87E7-DDD6-6AF3BDCC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54" y="2335843"/>
            <a:ext cx="1170281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99D4AE1-1C0B-E517-2F48-561A31D1A0E9}"/>
              </a:ext>
            </a:extLst>
          </p:cNvPr>
          <p:cNvSpPr/>
          <p:nvPr/>
        </p:nvSpPr>
        <p:spPr>
          <a:xfrm>
            <a:off x="1345019" y="3501186"/>
            <a:ext cx="2413590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5407D-985A-D2FB-7AEB-51E5C66A3273}"/>
              </a:ext>
            </a:extLst>
          </p:cNvPr>
          <p:cNvSpPr txBox="1"/>
          <p:nvPr/>
        </p:nvSpPr>
        <p:spPr>
          <a:xfrm>
            <a:off x="2068268" y="3090909"/>
            <a:ext cx="192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Million (e6)</a:t>
            </a:r>
          </a:p>
        </p:txBody>
      </p:sp>
      <p:pic>
        <p:nvPicPr>
          <p:cNvPr id="18438" name="Picture 6" descr="pandas (software) - Wikipedia">
            <a:extLst>
              <a:ext uri="{FF2B5EF4-FFF2-40B4-BE49-F238E27FC236}">
                <a16:creationId xmlns:a16="http://schemas.microsoft.com/office/drawing/2014/main" id="{53D29B0B-8048-B33F-3D3A-2125CDAA1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74" y="3286783"/>
            <a:ext cx="1796299" cy="7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4FC5458-8B96-BB69-F980-4D6B503B4957}"/>
              </a:ext>
            </a:extLst>
          </p:cNvPr>
          <p:cNvSpPr/>
          <p:nvPr/>
        </p:nvSpPr>
        <p:spPr>
          <a:xfrm>
            <a:off x="2200940" y="4445443"/>
            <a:ext cx="3483333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869BF-7BE0-D08A-1E6D-356A6C35CA70}"/>
              </a:ext>
            </a:extLst>
          </p:cNvPr>
          <p:cNvSpPr txBox="1"/>
          <p:nvPr/>
        </p:nvSpPr>
        <p:spPr>
          <a:xfrm>
            <a:off x="4105289" y="4031689"/>
            <a:ext cx="179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Billion(e9)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67D5FDC-02DB-FDC2-5D65-819E2A2F1C72}"/>
              </a:ext>
            </a:extLst>
          </p:cNvPr>
          <p:cNvSpPr/>
          <p:nvPr/>
        </p:nvSpPr>
        <p:spPr>
          <a:xfrm>
            <a:off x="3031362" y="5561628"/>
            <a:ext cx="7585247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42" name="Picture 10" descr="Expertise PostgreSQL - Prestataire expert PostgreSQL - Alfa-Safety">
            <a:extLst>
              <a:ext uri="{FF2B5EF4-FFF2-40B4-BE49-F238E27FC236}">
                <a16:creationId xmlns:a16="http://schemas.microsoft.com/office/drawing/2014/main" id="{BB1014D0-2779-BB05-4DBB-B600829A6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14" y="4071776"/>
            <a:ext cx="983745" cy="95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B62DA-884F-3D3A-A42D-D7D03DC265D7}"/>
              </a:ext>
            </a:extLst>
          </p:cNvPr>
          <p:cNvSpPr txBox="1"/>
          <p:nvPr/>
        </p:nvSpPr>
        <p:spPr>
          <a:xfrm>
            <a:off x="8257954" y="5199167"/>
            <a:ext cx="224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&gt;= e9 : BIG Data</a:t>
            </a:r>
          </a:p>
        </p:txBody>
      </p:sp>
      <p:pic>
        <p:nvPicPr>
          <p:cNvPr id="18444" name="Picture 12" descr="MySQL — Wikipédia">
            <a:extLst>
              <a:ext uri="{FF2B5EF4-FFF2-40B4-BE49-F238E27FC236}">
                <a16:creationId xmlns:a16="http://schemas.microsoft.com/office/drawing/2014/main" id="{7D8C65E3-7155-81C2-67AF-9DA4A079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28" y="4198435"/>
            <a:ext cx="1410161" cy="7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553F5E-2B96-73C3-128A-40397EAEB5D8}"/>
              </a:ext>
            </a:extLst>
          </p:cNvPr>
          <p:cNvSpPr txBox="1"/>
          <p:nvPr/>
        </p:nvSpPr>
        <p:spPr>
          <a:xfrm>
            <a:off x="2244237" y="3699464"/>
            <a:ext cx="146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Mega</a:t>
            </a:r>
            <a:r>
              <a:rPr lang="fr-FR" dirty="0"/>
              <a:t> Bytes)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3BF78-AD6F-DB03-344E-10FDC1972C50}"/>
              </a:ext>
            </a:extLst>
          </p:cNvPr>
          <p:cNvSpPr txBox="1"/>
          <p:nvPr/>
        </p:nvSpPr>
        <p:spPr>
          <a:xfrm>
            <a:off x="4204889" y="468996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Tera</a:t>
            </a:r>
            <a:r>
              <a:rPr lang="fr-FR" dirty="0"/>
              <a:t> Bytes)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A1DCC-9659-0896-D25A-874D48462FCB}"/>
              </a:ext>
            </a:extLst>
          </p:cNvPr>
          <p:cNvSpPr txBox="1"/>
          <p:nvPr/>
        </p:nvSpPr>
        <p:spPr>
          <a:xfrm>
            <a:off x="8322636" y="5895672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Peta</a:t>
            </a:r>
            <a:r>
              <a:rPr lang="fr-FR" dirty="0"/>
              <a:t> Bytes)</a:t>
            </a:r>
          </a:p>
        </p:txBody>
      </p:sp>
    </p:spTree>
    <p:extLst>
      <p:ext uri="{BB962C8B-B14F-4D97-AF65-F5344CB8AC3E}">
        <p14:creationId xmlns:p14="http://schemas.microsoft.com/office/powerpoint/2010/main" val="55022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E883-C1E1-3962-3D6C-F9BF51FA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/>
              <a:t>Vertical </a:t>
            </a:r>
            <a:r>
              <a:rPr lang="fr-FR" dirty="0" err="1"/>
              <a:t>Scaling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6A0E7-2239-085E-EE5C-7C9E2D177FBA}"/>
              </a:ext>
            </a:extLst>
          </p:cNvPr>
          <p:cNvSpPr txBox="1"/>
          <p:nvPr/>
        </p:nvSpPr>
        <p:spPr>
          <a:xfrm>
            <a:off x="2833577" y="2371061"/>
            <a:ext cx="70603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Historically</a:t>
            </a:r>
            <a:r>
              <a:rPr lang="fr-FR" sz="2400" dirty="0"/>
              <a:t>: </a:t>
            </a:r>
            <a:br>
              <a:rPr lang="fr-FR" sz="2400" dirty="0"/>
            </a:br>
            <a:r>
              <a:rPr lang="fr-FR" sz="2400" dirty="0"/>
              <a:t>        have </a:t>
            </a:r>
            <a:r>
              <a:rPr lang="fr-FR" sz="2400" dirty="0" err="1"/>
              <a:t>Bigger</a:t>
            </a:r>
            <a:r>
              <a:rPr lang="fr-FR" sz="2400" dirty="0"/>
              <a:t> </a:t>
            </a:r>
            <a:r>
              <a:rPr lang="fr-FR" sz="2400" dirty="0" err="1"/>
              <a:t>needs</a:t>
            </a:r>
            <a:r>
              <a:rPr lang="fr-FR" sz="2400" dirty="0"/>
              <a:t> =&gt; </a:t>
            </a:r>
            <a:r>
              <a:rPr lang="fr-FR" sz="2400" dirty="0" err="1"/>
              <a:t>buy</a:t>
            </a:r>
            <a:r>
              <a:rPr lang="fr-FR" sz="2400" dirty="0"/>
              <a:t> BIGGER Server</a:t>
            </a:r>
          </a:p>
          <a:p>
            <a:endParaRPr lang="fr-FR" sz="2400" dirty="0"/>
          </a:p>
          <a:p>
            <a:r>
              <a:rPr lang="fr-FR" sz="2400" dirty="0"/>
              <a:t>Very </a:t>
            </a:r>
            <a:r>
              <a:rPr lang="fr-FR" sz="2400" dirty="0" err="1"/>
              <a:t>Frequent</a:t>
            </a:r>
            <a:r>
              <a:rPr lang="fr-FR" sz="2400" dirty="0"/>
              <a:t> in Bank OLTP </a:t>
            </a:r>
            <a:r>
              <a:rPr lang="fr-FR" sz="2400" dirty="0" err="1"/>
              <a:t>Databases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128 </a:t>
            </a:r>
            <a:r>
              <a:rPr lang="fr-FR" sz="2400" dirty="0" err="1"/>
              <a:t>cores</a:t>
            </a:r>
            <a:r>
              <a:rPr lang="fr-FR" sz="2400" dirty="0"/>
              <a:t>  x  500Go RAM +  SAN Bay of </a:t>
            </a:r>
            <a:r>
              <a:rPr lang="fr-FR" sz="2400" dirty="0" err="1"/>
              <a:t>Disks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= Millions of Euros</a:t>
            </a:r>
          </a:p>
          <a:p>
            <a:r>
              <a:rPr lang="fr-FR" sz="2400" dirty="0"/>
              <a:t>.. BUT </a:t>
            </a:r>
            <a:r>
              <a:rPr lang="fr-FR" sz="2400" dirty="0" err="1"/>
              <a:t>price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exponential</a:t>
            </a:r>
            <a:r>
              <a:rPr lang="fr-FR" sz="2400" dirty="0"/>
              <a:t> to performance, and </a:t>
            </a:r>
            <a:r>
              <a:rPr lang="fr-FR" sz="2400" dirty="0" err="1"/>
              <a:t>limited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857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3649</Words>
  <Application>Microsoft Office PowerPoint</Application>
  <PresentationFormat>Widescreen</PresentationFormat>
  <Paragraphs>700</Paragraphs>
  <Slides>76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Arial</vt:lpstr>
      <vt:lpstr>Calibri</vt:lpstr>
      <vt:lpstr>Calibri Light</vt:lpstr>
      <vt:lpstr>Liberation Sans</vt:lpstr>
      <vt:lpstr>Office Theme</vt:lpstr>
      <vt:lpstr>Bitmap Image</vt:lpstr>
      <vt:lpstr>Introduction to BigData – Spark – Processing  Concrete Examples Experience at SG </vt:lpstr>
      <vt:lpstr>Objectives</vt:lpstr>
      <vt:lpstr>Outline</vt:lpstr>
      <vt:lpstr>About Me</vt:lpstr>
      <vt:lpstr>DISCLAIMER  I do not know everything. I am biaised with what I know. My opinions do not represent any company</vt:lpstr>
      <vt:lpstr>About You …  Quick Survey ?</vt:lpstr>
      <vt:lpstr>Outline</vt:lpstr>
      <vt:lpstr>How Big ? =&gt; Then Which Tool</vt:lpstr>
      <vt:lpstr>Compute Resources Vertical Scaling</vt:lpstr>
      <vt:lpstr>BigData definition</vt:lpstr>
      <vt:lpstr>PowerPoint Presentation</vt:lpstr>
      <vt:lpstr>BigData At Scale Google Datacenter</vt:lpstr>
      <vt:lpstr>Not Only Gafas</vt:lpstr>
      <vt:lpstr>BigData In Banks ?</vt:lpstr>
      <vt:lpstr>BigData at SG (Investment Bank)</vt:lpstr>
      <vt:lpstr>Typical Datacenter Hardware = N Racks x  10 blades (1U / 2U)</vt:lpstr>
      <vt:lpstr>Example of a Server for Datalake</vt:lpstr>
      <vt:lpstr>« Small »  Datalake ? </vt:lpstr>
      <vt:lpstr>Hadoop Cluster Architecture</vt:lpstr>
      <vt:lpstr>How Softwares evolve to handle all this ?  Which ones to use today?</vt:lpstr>
      <vt:lpstr>PowerPoint Presentation</vt:lpstr>
      <vt:lpstr>Spark (Recent) History &amp; Ancestors</vt:lpstr>
      <vt:lpstr>PowerPoint Presentation</vt:lpstr>
      <vt:lpstr>PowerPoint Presentation</vt:lpstr>
      <vt:lpstr>PowerPoint Presentation</vt:lpstr>
      <vt:lpstr>PowerPoint Presentation</vt:lpstr>
      <vt:lpstr>Simple =&gt; Many Specific Systems =&gt; Unified</vt:lpstr>
      <vt:lpstr>PowerPoint Presentation</vt:lpstr>
      <vt:lpstr>PowerPoint Presentation</vt:lpstr>
      <vt:lpstr>Spark = « Unified Engine » </vt:lpstr>
      <vt:lpstr>Multi Purposes – Multi Langages</vt:lpstr>
      <vt:lpstr>Spark-Core + …</vt:lpstr>
      <vt:lpstr>Outline</vt:lpstr>
      <vt:lpstr>Not Only Machines</vt:lpstr>
      <vt:lpstr>Feeding Data Inputs to Datalake: aggregating &gt;= 150 Systems</vt:lpstr>
      <vt:lpstr>Feeding Data / Streaming</vt:lpstr>
      <vt:lpstr>Feeding Types &amp; Volumetry</vt:lpstr>
      <vt:lpstr>Content of a Datalake</vt:lpstr>
      <vt:lpstr>Storage = Files and Directories</vt:lpstr>
      <vt:lpstr>A Very « Simple » Specific Sub-System</vt:lpstr>
      <vt:lpstr>Governance  Data Directories Organization Read-Write Permissions, Quota,  RDPG …</vt:lpstr>
      <vt:lpstr>Hadoop hates too many Small Files</vt:lpstr>
      <vt:lpstr>BIG Files ?  More than Giga ? YES … BUT PARQUET Partitioned</vt:lpstr>
      <vt:lpstr>LAKE = Parquet Starting from RAW: Postgresql or {CSV|Json|Avro..} STAGING Dirs</vt:lpstr>
      <vt:lpstr>Feeding – Transforming – Consuming Data</vt:lpstr>
      <vt:lpstr>Big Processing</vt:lpstr>
      <vt:lpstr>Few Interactive Queries Processing screenshot Zeppelin</vt:lpstr>
      <vt:lpstr>Orchestration / DataLineage Data and Workflows are linked</vt:lpstr>
      <vt:lpstr>Read-Write Permissions from DataOffice</vt:lpstr>
      <vt:lpstr>DataLineage Data depends on other Sources Data</vt:lpstr>
      <vt:lpstr>Screenshots (Fuzzy.. On purpose) Read/Write Dependencies Hive Database / Job… </vt:lpstr>
      <vt:lpstr>Orchestration Start process2 after process1 finished</vt:lpstr>
      <vt:lpstr>Prod Screenshot (Fuzzy.. on purpose) Running Yarn Applications</vt:lpstr>
      <vt:lpstr>Prod Screenshot : Yarn Queues  (Scheduler, CPU+Mem usages)</vt:lpstr>
      <vt:lpstr>Screenshot Oozie (Coordinators / Workflows)</vt:lpstr>
      <vt:lpstr>Orchestration « By CRON: 10 * *  * * * » Example of Possible Failures</vt:lpstr>
      <vt:lpstr>Outline</vt:lpstr>
      <vt:lpstr>Typical Example of adding 1 daily partition</vt:lpstr>
      <vt:lpstr>Typical RAW to LAKE processing with Spark as Java code</vt:lpstr>
      <vt:lpstr>Typical RAW to LAKE processing with Spark as SQL code</vt:lpstr>
      <vt:lpstr>Example of LAKE Aggregation</vt:lpstr>
      <vt:lpstr>Example of « latest value » cristalisation analytical query « over(partition by) »</vt:lpstr>
      <vt:lpstr>Example of a « Small » Data Processing resource needed = RAM</vt:lpstr>
      <vt:lpstr>Example of a Slow « Un-parallelized » Processing resource needed = CPU x Time x ..</vt:lpstr>
      <vt:lpstr>A Slow Processing ?</vt:lpstr>
      <vt:lpstr>Outline</vt:lpstr>
      <vt:lpstr>… More Detailed on  « From OnPrem to Azure Cloud »   see Document « -cloud.pdf »</vt:lpstr>
      <vt:lpstr>Fundamental Resources TradeOffs</vt:lpstr>
      <vt:lpstr>Performance Changes -&gt; Architecture Changes</vt:lpstr>
      <vt:lpstr>Migration to Cloud  Azure - AWS - Google</vt:lpstr>
      <vt:lpstr>Architecture of Datalake on Clouds</vt:lpstr>
      <vt:lpstr>BigData Engineering  from OnPrem to Azure</vt:lpstr>
      <vt:lpstr>What About Spark in Azure Migration?</vt:lpstr>
      <vt:lpstr>Managed Spark ? Goals: Autoscaling / « serverless »</vt:lpstr>
      <vt:lpstr>Questions?</vt:lpstr>
      <vt:lpstr>Take 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arnaud.nauwynck@gmail.com</dc:creator>
  <cp:lastModifiedBy>arnaud.nauwynck@gmail.com</cp:lastModifiedBy>
  <cp:revision>34</cp:revision>
  <dcterms:created xsi:type="dcterms:W3CDTF">2022-10-11T08:01:11Z</dcterms:created>
  <dcterms:modified xsi:type="dcterms:W3CDTF">2022-10-14T13:05:30Z</dcterms:modified>
</cp:coreProperties>
</file>